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theme/themeOverride2.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258" r:id="rId2"/>
    <p:sldId id="288" r:id="rId3"/>
    <p:sldId id="274" r:id="rId4"/>
    <p:sldId id="275" r:id="rId5"/>
    <p:sldId id="276" r:id="rId6"/>
    <p:sldId id="277" r:id="rId7"/>
    <p:sldId id="278" r:id="rId8"/>
    <p:sldId id="281" r:id="rId9"/>
    <p:sldId id="282" r:id="rId10"/>
    <p:sldId id="283" r:id="rId11"/>
    <p:sldId id="284" r:id="rId12"/>
    <p:sldId id="285" r:id="rId13"/>
    <p:sldId id="286" r:id="rId14"/>
    <p:sldId id="287" r:id="rId15"/>
  </p:sldIdLst>
  <p:sldSz cx="9144000" cy="6858000" type="screen4x3"/>
  <p:notesSz cx="6797675" cy="992663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9822" autoAdjust="0"/>
  </p:normalViewPr>
  <p:slideViewPr>
    <p:cSldViewPr>
      <p:cViewPr>
        <p:scale>
          <a:sx n="80" d="100"/>
          <a:sy n="80" d="100"/>
        </p:scale>
        <p:origin x="-1074"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AR"/>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D4AF7AD-C3CA-47A8-8105-69008503C4B9}" type="datetimeFigureOut">
              <a:rPr lang="es-AR" smtClean="0"/>
              <a:t>11/10/2013</a:t>
            </a:fld>
            <a:endParaRPr lang="es-A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AR"/>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AR"/>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s-AR"/>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95555AFF-BE68-42EB-996A-F07FFABB34FA}" type="slidenum">
              <a:rPr lang="es-AR" smtClean="0"/>
              <a:t>‹#›</a:t>
            </a:fld>
            <a:endParaRPr lang="es-AR"/>
          </a:p>
        </p:txBody>
      </p:sp>
    </p:spTree>
    <p:extLst>
      <p:ext uri="{BB962C8B-B14F-4D97-AF65-F5344CB8AC3E}">
        <p14:creationId xmlns:p14="http://schemas.microsoft.com/office/powerpoint/2010/main" val="3596535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1</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10</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11</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12</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13</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14</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2</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3</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4</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5</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6</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7</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8</a:t>
            </a:fld>
            <a:endParaRPr lang="es-AR"/>
          </a:p>
        </p:txBody>
      </p:sp>
    </p:spTree>
    <p:extLst>
      <p:ext uri="{BB962C8B-B14F-4D97-AF65-F5344CB8AC3E}">
        <p14:creationId xmlns:p14="http://schemas.microsoft.com/office/powerpoint/2010/main" val="3096430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smtClean="0"/>
              <a:t>הי איילה - המבנה מצוין.</a:t>
            </a:r>
          </a:p>
          <a:p>
            <a:pPr algn="r"/>
            <a:r>
              <a:rPr lang="he-IL" dirty="0" smtClean="0"/>
              <a:t>1 - את כל השקופיות עם המלל (החל משקופית שנייה, רובריקות ממולאות) - אני בוחרת את השנייה, עם הקווים האדומים וטיפה צבע.  </a:t>
            </a:r>
          </a:p>
          <a:p>
            <a:pPr algn="r"/>
            <a:r>
              <a:rPr lang="he-IL" dirty="0" smtClean="0"/>
              <a:t>2 - להשאיר את הראשונה לבנה, ללא צבע - כדי שיוכלו להדפיס בקלות. בצבעוניות אשתמש למצגת בלבד.- אבל:</a:t>
            </a:r>
          </a:p>
          <a:p>
            <a:pPr algn="r"/>
            <a:r>
              <a:rPr lang="he-IL" dirty="0" smtClean="0"/>
              <a:t>2 - חיצים - רצוי שיהיו דו-כיווניים.</a:t>
            </a:r>
          </a:p>
          <a:p>
            <a:pPr algn="r"/>
            <a:r>
              <a:rPr lang="he-IL" dirty="0" smtClean="0"/>
              <a:t>3 - המסגרת האמצעית היא זו שאליה מתייחסים, ולכן כדאי שהמסגרת שלה תהיה מעט שונה, בצבע או בעובי. </a:t>
            </a:r>
          </a:p>
          <a:p>
            <a:pPr algn="r"/>
            <a:r>
              <a:rPr lang="he-IL" dirty="0" smtClean="0"/>
              <a:t>4 - המדרג (הירארכיה) בין 3 הכותרות - כדאי לחשוב על זה שוב, על רקע מה שקיים בשאר השקופיות. כזה ראה וחדש הוא חלק מהמוטו של כל הדפים כולם; הערך ה"תזונתי" הוא ייחודי לדף המסוים.  </a:t>
            </a:r>
          </a:p>
          <a:p>
            <a:pPr algn="r"/>
            <a:r>
              <a:rPr lang="he-IL" dirty="0" smtClean="0"/>
              <a:t>5 - . האם תוכלי לשתול את הטקסט הייחודי לכל דף ודף (כלומר לכל שקופית), כך שיעומד יפה? תודה מראש. אם יהיו לי הגהות - כבר אעשה לבד. מחזירה לך עם שינוי קל בטקסט (במקום טוקבק כתבתי: שיחה בשעת הסעודה).</a:t>
            </a:r>
          </a:p>
          <a:p>
            <a:pPr algn="r"/>
            <a:r>
              <a:rPr lang="he-IL" dirty="0" smtClean="0"/>
              <a:t>תודה!!!</a:t>
            </a:r>
            <a:endParaRPr lang="es-AR" dirty="0"/>
          </a:p>
        </p:txBody>
      </p:sp>
      <p:sp>
        <p:nvSpPr>
          <p:cNvPr id="4" name="Slide Number Placeholder 3"/>
          <p:cNvSpPr>
            <a:spLocks noGrp="1"/>
          </p:cNvSpPr>
          <p:nvPr>
            <p:ph type="sldNum" sz="quarter" idx="10"/>
          </p:nvPr>
        </p:nvSpPr>
        <p:spPr/>
        <p:txBody>
          <a:bodyPr/>
          <a:lstStyle/>
          <a:p>
            <a:fld id="{95555AFF-BE68-42EB-996A-F07FFABB34FA}" type="slidenum">
              <a:rPr lang="es-AR" smtClean="0"/>
              <a:t>9</a:t>
            </a:fld>
            <a:endParaRPr lang="es-AR"/>
          </a:p>
        </p:txBody>
      </p:sp>
    </p:spTree>
    <p:extLst>
      <p:ext uri="{BB962C8B-B14F-4D97-AF65-F5344CB8AC3E}">
        <p14:creationId xmlns:p14="http://schemas.microsoft.com/office/powerpoint/2010/main" val="3096430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3150950F-427E-4A62-AC5F-EB4C7CA44919}" type="datetimeFigureOut">
              <a:rPr lang="he-IL" smtClean="0"/>
              <a:t>ז'/חשון/תשע"ד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D90ED22-8DD0-48E7-9404-612BD69B0706}" type="slidenum">
              <a:rPr lang="he-IL" smtClean="0"/>
              <a:t>‹#›</a:t>
            </a:fld>
            <a:endParaRPr lang="he-IL"/>
          </a:p>
        </p:txBody>
      </p:sp>
    </p:spTree>
    <p:extLst>
      <p:ext uri="{BB962C8B-B14F-4D97-AF65-F5344CB8AC3E}">
        <p14:creationId xmlns:p14="http://schemas.microsoft.com/office/powerpoint/2010/main" val="2173220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150950F-427E-4A62-AC5F-EB4C7CA44919}" type="datetimeFigureOut">
              <a:rPr lang="he-IL" smtClean="0"/>
              <a:t>ז'/חשון/תשע"ד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D90ED22-8DD0-48E7-9404-612BD69B0706}" type="slidenum">
              <a:rPr lang="he-IL" smtClean="0"/>
              <a:t>‹#›</a:t>
            </a:fld>
            <a:endParaRPr lang="he-IL"/>
          </a:p>
        </p:txBody>
      </p:sp>
    </p:spTree>
    <p:extLst>
      <p:ext uri="{BB962C8B-B14F-4D97-AF65-F5344CB8AC3E}">
        <p14:creationId xmlns:p14="http://schemas.microsoft.com/office/powerpoint/2010/main" val="1942914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150950F-427E-4A62-AC5F-EB4C7CA44919}" type="datetimeFigureOut">
              <a:rPr lang="he-IL" smtClean="0"/>
              <a:t>ז'/חשון/תשע"ד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D90ED22-8DD0-48E7-9404-612BD69B0706}" type="slidenum">
              <a:rPr lang="he-IL" smtClean="0"/>
              <a:t>‹#›</a:t>
            </a:fld>
            <a:endParaRPr lang="he-IL"/>
          </a:p>
        </p:txBody>
      </p:sp>
    </p:spTree>
    <p:extLst>
      <p:ext uri="{BB962C8B-B14F-4D97-AF65-F5344CB8AC3E}">
        <p14:creationId xmlns:p14="http://schemas.microsoft.com/office/powerpoint/2010/main" val="3917094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150950F-427E-4A62-AC5F-EB4C7CA44919}" type="datetimeFigureOut">
              <a:rPr lang="he-IL" smtClean="0"/>
              <a:t>ז'/חשון/תשע"ד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D90ED22-8DD0-48E7-9404-612BD69B0706}" type="slidenum">
              <a:rPr lang="he-IL" smtClean="0"/>
              <a:t>‹#›</a:t>
            </a:fld>
            <a:endParaRPr lang="he-IL"/>
          </a:p>
        </p:txBody>
      </p:sp>
    </p:spTree>
    <p:extLst>
      <p:ext uri="{BB962C8B-B14F-4D97-AF65-F5344CB8AC3E}">
        <p14:creationId xmlns:p14="http://schemas.microsoft.com/office/powerpoint/2010/main" val="1887740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3150950F-427E-4A62-AC5F-EB4C7CA44919}" type="datetimeFigureOut">
              <a:rPr lang="he-IL" smtClean="0"/>
              <a:t>ז'/חשון/תשע"ד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D90ED22-8DD0-48E7-9404-612BD69B0706}" type="slidenum">
              <a:rPr lang="he-IL" smtClean="0"/>
              <a:t>‹#›</a:t>
            </a:fld>
            <a:endParaRPr lang="he-IL"/>
          </a:p>
        </p:txBody>
      </p:sp>
    </p:spTree>
    <p:extLst>
      <p:ext uri="{BB962C8B-B14F-4D97-AF65-F5344CB8AC3E}">
        <p14:creationId xmlns:p14="http://schemas.microsoft.com/office/powerpoint/2010/main" val="3133438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3150950F-427E-4A62-AC5F-EB4C7CA44919}" type="datetimeFigureOut">
              <a:rPr lang="he-IL" smtClean="0"/>
              <a:t>ז'/חשון/תשע"ד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D90ED22-8DD0-48E7-9404-612BD69B0706}" type="slidenum">
              <a:rPr lang="he-IL" smtClean="0"/>
              <a:t>‹#›</a:t>
            </a:fld>
            <a:endParaRPr lang="he-IL"/>
          </a:p>
        </p:txBody>
      </p:sp>
    </p:spTree>
    <p:extLst>
      <p:ext uri="{BB962C8B-B14F-4D97-AF65-F5344CB8AC3E}">
        <p14:creationId xmlns:p14="http://schemas.microsoft.com/office/powerpoint/2010/main" val="2149420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3150950F-427E-4A62-AC5F-EB4C7CA44919}" type="datetimeFigureOut">
              <a:rPr lang="he-IL" smtClean="0"/>
              <a:t>ז'/חשון/תשע"ד</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ED90ED22-8DD0-48E7-9404-612BD69B0706}" type="slidenum">
              <a:rPr lang="he-IL" smtClean="0"/>
              <a:t>‹#›</a:t>
            </a:fld>
            <a:endParaRPr lang="he-IL"/>
          </a:p>
        </p:txBody>
      </p:sp>
    </p:spTree>
    <p:extLst>
      <p:ext uri="{BB962C8B-B14F-4D97-AF65-F5344CB8AC3E}">
        <p14:creationId xmlns:p14="http://schemas.microsoft.com/office/powerpoint/2010/main" val="612892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3150950F-427E-4A62-AC5F-EB4C7CA44919}" type="datetimeFigureOut">
              <a:rPr lang="he-IL" smtClean="0"/>
              <a:t>ז'/חשון/תשע"ד</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ED90ED22-8DD0-48E7-9404-612BD69B0706}" type="slidenum">
              <a:rPr lang="he-IL" smtClean="0"/>
              <a:t>‹#›</a:t>
            </a:fld>
            <a:endParaRPr lang="he-IL"/>
          </a:p>
        </p:txBody>
      </p:sp>
    </p:spTree>
    <p:extLst>
      <p:ext uri="{BB962C8B-B14F-4D97-AF65-F5344CB8AC3E}">
        <p14:creationId xmlns:p14="http://schemas.microsoft.com/office/powerpoint/2010/main" val="210059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3150950F-427E-4A62-AC5F-EB4C7CA44919}" type="datetimeFigureOut">
              <a:rPr lang="he-IL" smtClean="0"/>
              <a:t>ז'/חשון/תשע"ד</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ED90ED22-8DD0-48E7-9404-612BD69B0706}" type="slidenum">
              <a:rPr lang="he-IL" smtClean="0"/>
              <a:t>‹#›</a:t>
            </a:fld>
            <a:endParaRPr lang="he-IL"/>
          </a:p>
        </p:txBody>
      </p:sp>
    </p:spTree>
    <p:extLst>
      <p:ext uri="{BB962C8B-B14F-4D97-AF65-F5344CB8AC3E}">
        <p14:creationId xmlns:p14="http://schemas.microsoft.com/office/powerpoint/2010/main" val="62009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150950F-427E-4A62-AC5F-EB4C7CA44919}" type="datetimeFigureOut">
              <a:rPr lang="he-IL" smtClean="0"/>
              <a:t>ז'/חשון/תשע"ד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D90ED22-8DD0-48E7-9404-612BD69B0706}" type="slidenum">
              <a:rPr lang="he-IL" smtClean="0"/>
              <a:t>‹#›</a:t>
            </a:fld>
            <a:endParaRPr lang="he-IL"/>
          </a:p>
        </p:txBody>
      </p:sp>
    </p:spTree>
    <p:extLst>
      <p:ext uri="{BB962C8B-B14F-4D97-AF65-F5344CB8AC3E}">
        <p14:creationId xmlns:p14="http://schemas.microsoft.com/office/powerpoint/2010/main" val="2343931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150950F-427E-4A62-AC5F-EB4C7CA44919}" type="datetimeFigureOut">
              <a:rPr lang="he-IL" smtClean="0"/>
              <a:t>ז'/חשון/תשע"ד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D90ED22-8DD0-48E7-9404-612BD69B0706}" type="slidenum">
              <a:rPr lang="he-IL" smtClean="0"/>
              <a:t>‹#›</a:t>
            </a:fld>
            <a:endParaRPr lang="he-IL"/>
          </a:p>
        </p:txBody>
      </p:sp>
    </p:spTree>
    <p:extLst>
      <p:ext uri="{BB962C8B-B14F-4D97-AF65-F5344CB8AC3E}">
        <p14:creationId xmlns:p14="http://schemas.microsoft.com/office/powerpoint/2010/main" val="2526120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150950F-427E-4A62-AC5F-EB4C7CA44919}" type="datetimeFigureOut">
              <a:rPr lang="he-IL" smtClean="0"/>
              <a:t>ז'/חשון/תשע"ד</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D90ED22-8DD0-48E7-9404-612BD69B0706}" type="slidenum">
              <a:rPr lang="he-IL" smtClean="0"/>
              <a:t>‹#›</a:t>
            </a:fld>
            <a:endParaRPr lang="he-IL"/>
          </a:p>
        </p:txBody>
      </p:sp>
    </p:spTree>
    <p:extLst>
      <p:ext uri="{BB962C8B-B14F-4D97-AF65-F5344CB8AC3E}">
        <p14:creationId xmlns:p14="http://schemas.microsoft.com/office/powerpoint/2010/main" val="2601834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2585323"/>
          </a:xfrm>
          <a:prstGeom prst="rect">
            <a:avLst/>
          </a:prstGeom>
          <a:noFill/>
          <a:ln w="6350">
            <a:noFill/>
          </a:ln>
        </p:spPr>
        <p:txBody>
          <a:bodyPr wrap="square" rtlCol="1">
            <a:spAutoFit/>
          </a:bodyPr>
          <a:lstStyle/>
          <a:p>
            <a:r>
              <a:rPr lang="he-IL" b="1" dirty="0" smtClean="0">
                <a:solidFill>
                  <a:srgbClr val="C00000"/>
                </a:solidFill>
              </a:rPr>
              <a:t>דעת גדולים</a:t>
            </a:r>
            <a:r>
              <a:rPr lang="he-IL" dirty="0" smtClean="0">
                <a:solidFill>
                  <a:srgbClr val="C00000"/>
                </a:solidFill>
              </a:rPr>
              <a:t>: </a:t>
            </a:r>
          </a:p>
          <a:p>
            <a:endParaRPr lang="he-IL" sz="1200" dirty="0" smtClean="0">
              <a:solidFill>
                <a:srgbClr val="C00000"/>
              </a:solidFill>
            </a:endParaRPr>
          </a:p>
          <a:p>
            <a:endParaRPr lang="he-IL" sz="1200" dirty="0">
              <a:solidFill>
                <a:srgbClr val="C00000"/>
              </a:solidFill>
            </a:endParaRPr>
          </a:p>
          <a:p>
            <a:endParaRPr lang="he-IL" sz="1200" dirty="0" smtClean="0">
              <a:solidFill>
                <a:srgbClr val="C00000"/>
              </a:solidFill>
            </a:endParaRPr>
          </a:p>
          <a:p>
            <a:endParaRPr lang="he-IL" sz="1200" dirty="0"/>
          </a:p>
          <a:p>
            <a:endParaRPr lang="he-IL" sz="1200" dirty="0" smtClean="0"/>
          </a:p>
          <a:p>
            <a:endParaRPr lang="he-IL" sz="1200" dirty="0"/>
          </a:p>
          <a:p>
            <a:endParaRPr lang="he-IL" sz="1200" dirty="0" smtClean="0"/>
          </a:p>
          <a:p>
            <a:endParaRPr lang="he-IL" sz="1200" dirty="0"/>
          </a:p>
          <a:p>
            <a:endParaRPr lang="he-IL" sz="1200" dirty="0" smtClean="0"/>
          </a:p>
          <a:p>
            <a:endParaRPr lang="he-IL" sz="1200" dirty="0" smtClean="0"/>
          </a:p>
          <a:p>
            <a:endParaRPr lang="he-IL" sz="1200" dirty="0"/>
          </a:p>
          <a:p>
            <a:endParaRPr lang="he-IL" sz="1200"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a:t>
            </a:r>
            <a:r>
              <a:rPr lang="he-IL" sz="3200" dirty="0" smtClean="0"/>
              <a:t>דבר-מאכל</a:t>
            </a:r>
            <a:endParaRPr lang="he-IL" sz="3200" dirty="0"/>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789036"/>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492443"/>
          </a:xfrm>
          <a:prstGeom prst="rect">
            <a:avLst/>
          </a:prstGeom>
        </p:spPr>
        <p:txBody>
          <a:bodyPr>
            <a:spAutoFit/>
          </a:bodyPr>
          <a:lstStyle/>
          <a:p>
            <a:r>
              <a:rPr lang="he-IL" sz="1400" b="1" dirty="0"/>
              <a:t>בחירה</a:t>
            </a:r>
            <a:r>
              <a:rPr lang="he-IL" sz="1200" b="1" dirty="0"/>
              <a:t>:</a:t>
            </a:r>
            <a:r>
              <a:rPr lang="he-IL" sz="1200" dirty="0"/>
              <a:t> העתיקו לכאן קטע מתוך אחד המקורות שבדף שקיבלתם.</a:t>
            </a:r>
          </a:p>
          <a:p>
            <a:endParaRPr lang="he-IL" sz="1200" dirty="0"/>
          </a:p>
        </p:txBody>
      </p:sp>
      <p:sp>
        <p:nvSpPr>
          <p:cNvPr id="17" name="TextBox 16"/>
          <p:cNvSpPr txBox="1"/>
          <p:nvPr/>
        </p:nvSpPr>
        <p:spPr>
          <a:xfrm>
            <a:off x="6767800" y="1124744"/>
            <a:ext cx="2340704" cy="738664"/>
          </a:xfrm>
          <a:prstGeom prst="rect">
            <a:avLst/>
          </a:prstGeom>
          <a:noFill/>
        </p:spPr>
        <p:txBody>
          <a:bodyPr wrap="square" rtlCol="0">
            <a:spAutoFit/>
          </a:bodyPr>
          <a:lstStyle/>
          <a:p>
            <a:r>
              <a:rPr lang="he-IL" b="1" dirty="0">
                <a:solidFill>
                  <a:schemeClr val="bg2">
                    <a:lumMod val="25000"/>
                  </a:schemeClr>
                </a:solidFill>
              </a:rPr>
              <a:t>אגוזים לפיצוח: </a:t>
            </a:r>
          </a:p>
          <a:p>
            <a:endParaRPr lang="he-IL" sz="1200" dirty="0">
              <a:solidFill>
                <a:schemeClr val="bg2">
                  <a:lumMod val="25000"/>
                </a:schemeClr>
              </a:solidFill>
            </a:endParaRPr>
          </a:p>
          <a:p>
            <a:endParaRPr lang="he-IL" sz="1200" b="1" dirty="0"/>
          </a:p>
        </p:txBody>
      </p:sp>
      <p:sp>
        <p:nvSpPr>
          <p:cNvPr id="34" name="TextBox 33"/>
          <p:cNvSpPr txBox="1"/>
          <p:nvPr/>
        </p:nvSpPr>
        <p:spPr>
          <a:xfrm>
            <a:off x="6660232" y="3789040"/>
            <a:ext cx="2452056" cy="553998"/>
          </a:xfrm>
          <a:prstGeom prst="rect">
            <a:avLst/>
          </a:prstGeom>
          <a:noFill/>
        </p:spPr>
        <p:txBody>
          <a:bodyPr wrap="square" rtlCol="0">
            <a:spAutoFit/>
          </a:bodyPr>
          <a:lstStyle/>
          <a:p>
            <a:r>
              <a:rPr lang="he-IL" b="1" dirty="0" smtClean="0">
                <a:solidFill>
                  <a:srgbClr val="7030A0"/>
                </a:solidFill>
              </a:rPr>
              <a:t>שיחה בשעת הסעודה: </a:t>
            </a:r>
          </a:p>
          <a:p>
            <a:endParaRPr lang="he-IL" sz="1200" dirty="0" smtClean="0">
              <a:solidFill>
                <a:srgbClr val="7030A0"/>
              </a:solidFill>
            </a:endParaRPr>
          </a:p>
        </p:txBody>
      </p:sp>
      <p:sp>
        <p:nvSpPr>
          <p:cNvPr id="35" name="TextBox 34"/>
          <p:cNvSpPr txBox="1"/>
          <p:nvPr/>
        </p:nvSpPr>
        <p:spPr>
          <a:xfrm>
            <a:off x="2771800" y="4941168"/>
            <a:ext cx="3960440" cy="1292662"/>
          </a:xfrm>
          <a:prstGeom prst="rect">
            <a:avLst/>
          </a:prstGeom>
          <a:noFill/>
        </p:spPr>
        <p:txBody>
          <a:bodyPr wrap="square" rtlCol="0">
            <a:spAutoFit/>
          </a:bodyPr>
          <a:lstStyle/>
          <a:p>
            <a:pPr lvl="0"/>
            <a:r>
              <a:rPr lang="he-IL" b="1" dirty="0">
                <a:solidFill>
                  <a:srgbClr val="0070C0"/>
                </a:solidFill>
              </a:rPr>
              <a:t>דימוי חזותי</a:t>
            </a:r>
            <a:r>
              <a:rPr lang="he-IL" dirty="0">
                <a:solidFill>
                  <a:srgbClr val="0070C0"/>
                </a:solidFill>
              </a:rPr>
              <a:t>: </a:t>
            </a:r>
            <a:endParaRPr lang="he-IL" dirty="0" smtClean="0">
              <a:solidFill>
                <a:srgbClr val="0070C0"/>
              </a:solidFill>
            </a:endParaRPr>
          </a:p>
          <a:p>
            <a:pPr lvl="0"/>
            <a:endParaRPr lang="he-IL" sz="1200" dirty="0">
              <a:solidFill>
                <a:srgbClr val="0070C0"/>
              </a:solidFill>
            </a:endParaRPr>
          </a:p>
          <a:p>
            <a:pPr lvl="0"/>
            <a:endParaRPr lang="he-IL" sz="1200" dirty="0">
              <a:solidFill>
                <a:srgbClr val="0070C0"/>
              </a:solidFill>
            </a:endParaRPr>
          </a:p>
          <a:p>
            <a:pPr lvl="0"/>
            <a:endParaRPr lang="he-IL" sz="1200" dirty="0">
              <a:solidFill>
                <a:srgbClr val="0070C0"/>
              </a:solidFill>
            </a:endParaRPr>
          </a:p>
          <a:p>
            <a:pPr lvl="0"/>
            <a:endParaRPr lang="he-IL" sz="1200" dirty="0">
              <a:solidFill>
                <a:srgbClr val="0070C0"/>
              </a:solidFill>
            </a:endParaRPr>
          </a:p>
          <a:p>
            <a:pPr lvl="0"/>
            <a:endParaRPr lang="he-IL" sz="1200" dirty="0">
              <a:solidFill>
                <a:srgbClr val="0070C0"/>
              </a:solidFill>
            </a:endParaRPr>
          </a:p>
        </p:txBody>
      </p:sp>
      <p:sp>
        <p:nvSpPr>
          <p:cNvPr id="36" name="TextBox 35"/>
          <p:cNvSpPr txBox="1"/>
          <p:nvPr/>
        </p:nvSpPr>
        <p:spPr>
          <a:xfrm>
            <a:off x="0" y="1124744"/>
            <a:ext cx="2735288" cy="369332"/>
          </a:xfrm>
          <a:prstGeom prst="rect">
            <a:avLst/>
          </a:prstGeom>
          <a:noFill/>
        </p:spPr>
        <p:txBody>
          <a:bodyPr wrap="square" rtlCol="0">
            <a:spAutoFit/>
          </a:bodyPr>
          <a:lstStyle/>
          <a:p>
            <a:pPr lvl="0" algn="just"/>
            <a:r>
              <a:rPr lang="he-IL" b="1" dirty="0">
                <a:solidFill>
                  <a:srgbClr val="00B050"/>
                </a:solidFill>
              </a:rPr>
              <a:t>תבלינים</a:t>
            </a:r>
            <a:r>
              <a:rPr lang="he-IL" dirty="0">
                <a:solidFill>
                  <a:srgbClr val="00B050"/>
                </a:solidFill>
              </a:rPr>
              <a:t>: </a:t>
            </a:r>
            <a:endParaRPr lang="he-IL" dirty="0" smtClean="0">
              <a:solidFill>
                <a:srgbClr val="00B050"/>
              </a:solidFill>
            </a:endParaRPr>
          </a:p>
        </p:txBody>
      </p:sp>
      <p:sp>
        <p:nvSpPr>
          <p:cNvPr id="10" name="Rectangle 9"/>
          <p:cNvSpPr/>
          <p:nvPr/>
        </p:nvSpPr>
        <p:spPr>
          <a:xfrm>
            <a:off x="2876027" y="1434718"/>
            <a:ext cx="3768439" cy="3150944"/>
          </a:xfrm>
          <a:prstGeom prst="rect">
            <a:avLst/>
          </a:prstGeom>
          <a:solidFill>
            <a:schemeClr val="bg1"/>
          </a:solidFill>
          <a:ln w="1905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cxnSp>
        <p:nvCxnSpPr>
          <p:cNvPr id="23" name="Straight Connector 22"/>
          <p:cNvCxnSpPr/>
          <p:nvPr/>
        </p:nvCxnSpPr>
        <p:spPr>
          <a:xfrm rot="16200000">
            <a:off x="-126203"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031664" y="622429"/>
            <a:ext cx="4368526" cy="523220"/>
          </a:xfrm>
          <a:prstGeom prst="rect">
            <a:avLst/>
          </a:prstGeom>
          <a:noFill/>
        </p:spPr>
        <p:txBody>
          <a:bodyPr wrap="square" rtlCol="1">
            <a:spAutoFit/>
          </a:bodyPr>
          <a:lstStyle/>
          <a:p>
            <a:r>
              <a:rPr lang="he-IL" sz="2800" b="1" dirty="0" smtClean="0"/>
              <a:t>ערך תזונתי:</a:t>
            </a:r>
            <a:endParaRPr lang="he-IL" sz="1400" b="1" dirty="0">
              <a:solidFill>
                <a:srgbClr val="FF0000"/>
              </a:solidFill>
            </a:endParaRPr>
          </a:p>
        </p:txBody>
      </p:sp>
      <p:sp>
        <p:nvSpPr>
          <p:cNvPr id="4" name="TextBox 3"/>
          <p:cNvSpPr txBox="1"/>
          <p:nvPr/>
        </p:nvSpPr>
        <p:spPr>
          <a:xfrm>
            <a:off x="-36512" y="64948"/>
            <a:ext cx="2052736" cy="400110"/>
          </a:xfrm>
          <a:prstGeom prst="rect">
            <a:avLst/>
          </a:prstGeom>
          <a:solidFill>
            <a:srgbClr val="FFFF00"/>
          </a:solidFill>
        </p:spPr>
        <p:txBody>
          <a:bodyPr wrap="square" rtlCol="1">
            <a:spAutoFit/>
          </a:bodyPr>
          <a:lstStyle/>
          <a:p>
            <a:r>
              <a:rPr lang="he-IL" sz="2000" dirty="0" smtClean="0"/>
              <a:t>למורה: מודל – ה-ו</a:t>
            </a:r>
            <a:endParaRPr lang="he-IL" sz="2000" dirty="0"/>
          </a:p>
        </p:txBody>
      </p:sp>
      <p:sp>
        <p:nvSpPr>
          <p:cNvPr id="43" name="TextBox 42"/>
          <p:cNvSpPr txBox="1"/>
          <p:nvPr/>
        </p:nvSpPr>
        <p:spPr>
          <a:xfrm>
            <a:off x="3169042" y="1628640"/>
            <a:ext cx="3182407" cy="2477601"/>
          </a:xfrm>
          <a:prstGeom prst="rect">
            <a:avLst/>
          </a:prstGeom>
          <a:noFill/>
          <a:ln w="19050">
            <a:solidFill>
              <a:schemeClr val="tx2">
                <a:lumMod val="75000"/>
              </a:schemeClr>
            </a:solidFill>
          </a:ln>
        </p:spPr>
        <p:txBody>
          <a:bodyPr wrap="square" rtlCol="1">
            <a:spAutoFit/>
          </a:bodyPr>
          <a:lstStyle/>
          <a:p>
            <a:pPr lvl="0" algn="ctr"/>
            <a:r>
              <a:rPr lang="he-IL" sz="3600" dirty="0" smtClean="0">
                <a:solidFill>
                  <a:srgbClr val="0070C0"/>
                </a:solidFill>
              </a:rPr>
              <a:t>"טקסט יהודי"</a:t>
            </a:r>
          </a:p>
          <a:p>
            <a:pPr lvl="0"/>
            <a:endParaRPr lang="he-IL" sz="1400" dirty="0" smtClean="0"/>
          </a:p>
          <a:p>
            <a:pPr lvl="0">
              <a:lnSpc>
                <a:spcPct val="150000"/>
              </a:lnSpc>
            </a:pPr>
            <a:r>
              <a:rPr lang="he-IL" sz="1400" b="1" dirty="0" smtClean="0">
                <a:solidFill>
                  <a:srgbClr val="FF0000"/>
                </a:solidFill>
              </a:rPr>
              <a:t>מורות ומורים – לפניכם בשקופיות הבאות – מודל מפורט לעבודה על טקסט יהודי בכל נושא שהוא – והפעם: בנושא תרבות המזון. התאימו הדברים לכיתתכם ולנושא הנלמד. </a:t>
            </a:r>
            <a:endParaRPr lang="en-US" b="1" dirty="0">
              <a:solidFill>
                <a:srgbClr val="FF0000"/>
              </a:solidFill>
            </a:endParaRPr>
          </a:p>
        </p:txBody>
      </p:sp>
      <p:sp>
        <p:nvSpPr>
          <p:cNvPr id="44" name="TextBox 43"/>
          <p:cNvSpPr txBox="1"/>
          <p:nvPr/>
        </p:nvSpPr>
        <p:spPr>
          <a:xfrm>
            <a:off x="43904" y="622429"/>
            <a:ext cx="3816424" cy="430887"/>
          </a:xfrm>
          <a:prstGeom prst="rect">
            <a:avLst/>
          </a:prstGeom>
          <a:noFill/>
        </p:spPr>
        <p:txBody>
          <a:bodyPr wrap="square" rtlCol="1">
            <a:spAutoFit/>
          </a:bodyPr>
          <a:lstStyle/>
          <a:p>
            <a:pPr algn="l"/>
            <a:r>
              <a:rPr lang="he-IL" sz="1100" dirty="0" smtClean="0"/>
              <a:t>תכנית </a:t>
            </a:r>
            <a:r>
              <a:rPr lang="he-IL" sz="1100" b="1" dirty="0" smtClean="0"/>
              <a:t>ניחוחות קדומים</a:t>
            </a:r>
            <a:r>
              <a:rPr lang="he-IL" sz="1100" dirty="0" smtClean="0"/>
              <a:t>, בי"ס גיבורי ישראל, ת"א.</a:t>
            </a:r>
          </a:p>
          <a:p>
            <a:pPr algn="l"/>
            <a:r>
              <a:rPr lang="he-IL" sz="1100" dirty="0" smtClean="0"/>
              <a:t>מאת הדס לאור אשור ©. 2012 בזיקה לנושא השנתי</a:t>
            </a:r>
            <a:endParaRPr lang="he-IL" sz="1100" dirty="0"/>
          </a:p>
        </p:txBody>
      </p:sp>
    </p:spTree>
    <p:extLst>
      <p:ext uri="{BB962C8B-B14F-4D97-AF65-F5344CB8AC3E}">
        <p14:creationId xmlns:p14="http://schemas.microsoft.com/office/powerpoint/2010/main" val="283532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heel(1)">
                                      <p:cBhvr>
                                        <p:cTn id="7"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3908762"/>
          </a:xfrm>
          <a:prstGeom prst="rect">
            <a:avLst/>
          </a:prstGeom>
          <a:noFill/>
          <a:ln w="6350">
            <a:noFill/>
          </a:ln>
        </p:spPr>
        <p:txBody>
          <a:bodyPr wrap="square" rtlCol="1">
            <a:spAutoFit/>
          </a:bodyPr>
          <a:lstStyle/>
          <a:p>
            <a:r>
              <a:rPr lang="he-IL" b="1" dirty="0" smtClean="0"/>
              <a:t>דעת גדולים</a:t>
            </a:r>
            <a:r>
              <a:rPr lang="he-IL" dirty="0" smtClean="0"/>
              <a:t>:</a:t>
            </a:r>
          </a:p>
          <a:p>
            <a:r>
              <a:rPr lang="he-IL" sz="1200" dirty="0" smtClean="0"/>
              <a:t> </a:t>
            </a:r>
            <a:endParaRPr lang="he-IL" sz="1200" dirty="0"/>
          </a:p>
          <a:p>
            <a:pPr marL="171450" indent="-171450">
              <a:buFont typeface="Wingdings" pitchFamily="2" charset="2"/>
              <a:buChar char="ü"/>
            </a:pPr>
            <a:r>
              <a:rPr lang="he-IL" sz="1200" dirty="0" smtClean="0"/>
              <a:t>באיזו </a:t>
            </a:r>
            <a:r>
              <a:rPr lang="he-IL" sz="1200" dirty="0"/>
              <a:t>צורה אתם אוהבים את הירקות שלכם?</a:t>
            </a:r>
          </a:p>
          <a:p>
            <a:pPr marL="171450" indent="-171450">
              <a:buFont typeface="Wingdings" pitchFamily="2" charset="2"/>
              <a:buChar char="ü"/>
            </a:pPr>
            <a:endParaRPr lang="he-IL" sz="1200" dirty="0"/>
          </a:p>
          <a:p>
            <a:pPr marL="171450" indent="-171450">
              <a:buFont typeface="Wingdings" pitchFamily="2" charset="2"/>
              <a:buChar char="ü"/>
            </a:pPr>
            <a:r>
              <a:rPr lang="he-IL" sz="1200" dirty="0"/>
              <a:t>באילו עשבי תבלין אתם נוהגים להשתמש לבישול מרק, למשל, או תבשיל אחר?</a:t>
            </a:r>
          </a:p>
          <a:p>
            <a:pPr marL="171450" indent="-171450">
              <a:buFont typeface="Wingdings" pitchFamily="2" charset="2"/>
              <a:buChar char="ü"/>
            </a:pPr>
            <a:endParaRPr lang="he-IL" sz="1200" dirty="0"/>
          </a:p>
          <a:p>
            <a:pPr marL="171450" indent="-171450">
              <a:buFont typeface="Wingdings" pitchFamily="2" charset="2"/>
              <a:buChar char="ü"/>
            </a:pPr>
            <a:r>
              <a:rPr lang="he-IL" sz="1200" dirty="0"/>
              <a:t>כשמחירי המזון עולים – האם אתם מוותרים על קניית ירקות? או מוותרים על סוג מזון אחר?</a:t>
            </a:r>
          </a:p>
          <a:p>
            <a:pPr marL="285750" indent="-285750">
              <a:buFont typeface="Wingdings" pitchFamily="2" charset="2"/>
              <a:buChar char="ü"/>
            </a:pPr>
            <a:endParaRPr lang="he-IL" sz="1400" b="1" dirty="0"/>
          </a:p>
          <a:p>
            <a:pPr marL="171450" indent="-171450">
              <a:buFont typeface="Wingdings" pitchFamily="2" charset="2"/>
              <a:buChar char="ü"/>
            </a:pPr>
            <a:endParaRPr lang="he-IL" sz="1200" b="1"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a:p>
        </p:txBody>
      </p:sp>
      <p:sp>
        <p:nvSpPr>
          <p:cNvPr id="40" name="TextBox 39"/>
          <p:cNvSpPr txBox="1"/>
          <p:nvPr/>
        </p:nvSpPr>
        <p:spPr>
          <a:xfrm>
            <a:off x="107504" y="611396"/>
            <a:ext cx="3816424" cy="369332"/>
          </a:xfrm>
          <a:prstGeom prst="rect">
            <a:avLst/>
          </a:prstGeom>
          <a:noFill/>
        </p:spPr>
        <p:txBody>
          <a:bodyPr wrap="square" rtlCol="1">
            <a:spAutoFit/>
          </a:bodyPr>
          <a:lstStyle/>
          <a:p>
            <a:pPr algn="l"/>
            <a:r>
              <a:rPr lang="he-IL" sz="900" dirty="0" smtClean="0"/>
              <a:t>תכנית </a:t>
            </a:r>
            <a:r>
              <a:rPr lang="he-IL" sz="900" b="1" dirty="0" smtClean="0"/>
              <a:t>ניחוחות קדומים</a:t>
            </a:r>
            <a:r>
              <a:rPr lang="he-IL" sz="900" dirty="0" smtClean="0"/>
              <a:t>, בי"ס גיבורי ישראל, ת"א.</a:t>
            </a:r>
          </a:p>
          <a:p>
            <a:pPr algn="l"/>
            <a:r>
              <a:rPr lang="he-IL" sz="900" dirty="0" err="1" smtClean="0"/>
              <a:t>ה.ל.א</a:t>
            </a:r>
            <a:r>
              <a:rPr lang="he-IL" sz="900" dirty="0" smtClean="0"/>
              <a:t>. 2012 בזיקה לנושא השנתי</a:t>
            </a:r>
            <a:endParaRPr lang="he-IL" sz="900" dirty="0"/>
          </a:p>
        </p:txBody>
      </p:sp>
      <p:sp>
        <p:nvSpPr>
          <p:cNvPr id="4" name="TextBox 3"/>
          <p:cNvSpPr txBox="1"/>
          <p:nvPr/>
        </p:nvSpPr>
        <p:spPr>
          <a:xfrm>
            <a:off x="1138074" y="548680"/>
            <a:ext cx="7970430" cy="523220"/>
          </a:xfrm>
          <a:prstGeom prst="rect">
            <a:avLst/>
          </a:prstGeom>
          <a:noFill/>
        </p:spPr>
        <p:txBody>
          <a:bodyPr wrap="square" rtlCol="1">
            <a:spAutoFit/>
          </a:bodyPr>
          <a:lstStyle/>
          <a:p>
            <a:r>
              <a:rPr lang="he-IL" sz="2400" b="1" dirty="0" smtClean="0"/>
              <a:t>עדיף להסתפק במועט</a:t>
            </a:r>
            <a:r>
              <a:rPr lang="he-IL" sz="2800" b="1" dirty="0" smtClean="0"/>
              <a:t>!</a:t>
            </a:r>
            <a:endParaRPr lang="he-IL" sz="2800" b="1"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t>כ </a:t>
            </a:r>
            <a:r>
              <a:rPr lang="he-IL" sz="2800" dirty="0"/>
              <a:t>ז ה  ר א ה  ו ח ד ש </a:t>
            </a:r>
            <a:endParaRPr lang="he-IL" sz="3200" dirty="0"/>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276999"/>
          </a:xfrm>
          <a:prstGeom prst="rect">
            <a:avLst/>
          </a:prstGeom>
        </p:spPr>
        <p:txBody>
          <a:bodyPr>
            <a:spAutoFit/>
          </a:bodyPr>
          <a:lstStyle/>
          <a:p>
            <a:endParaRPr lang="he-IL" sz="1200" dirty="0"/>
          </a:p>
        </p:txBody>
      </p:sp>
      <p:sp>
        <p:nvSpPr>
          <p:cNvPr id="17" name="TextBox 16"/>
          <p:cNvSpPr txBox="1"/>
          <p:nvPr/>
        </p:nvSpPr>
        <p:spPr>
          <a:xfrm>
            <a:off x="6767800" y="1124744"/>
            <a:ext cx="2340704" cy="2600712"/>
          </a:xfrm>
          <a:prstGeom prst="rect">
            <a:avLst/>
          </a:prstGeom>
          <a:noFill/>
        </p:spPr>
        <p:txBody>
          <a:bodyPr wrap="square" rtlCol="0">
            <a:spAutoFit/>
          </a:bodyPr>
          <a:lstStyle/>
          <a:p>
            <a:pPr algn="just"/>
            <a:r>
              <a:rPr lang="he-IL" b="1" dirty="0" smtClean="0"/>
              <a:t>אגוזים לפיצוח: </a:t>
            </a:r>
          </a:p>
          <a:p>
            <a:pPr marL="171450" indent="-171450" algn="just">
              <a:buFont typeface="Wingdings" pitchFamily="2" charset="2"/>
              <a:buChar char="ü"/>
            </a:pPr>
            <a:endParaRPr lang="he-IL" sz="1100" b="1" dirty="0" smtClean="0"/>
          </a:p>
          <a:p>
            <a:pPr marL="171450" indent="-171450">
              <a:buFont typeface="Wingdings" pitchFamily="2" charset="2"/>
              <a:buChar char="ü"/>
            </a:pPr>
            <a:r>
              <a:rPr lang="he-IL" sz="1100" dirty="0"/>
              <a:t>מילים לא מובנות: בר בי רב.</a:t>
            </a:r>
          </a:p>
          <a:p>
            <a:pPr marL="171450" indent="-171450">
              <a:buFont typeface="Wingdings" pitchFamily="2" charset="2"/>
              <a:buChar char="ü"/>
            </a:pPr>
            <a:r>
              <a:rPr lang="he-IL" sz="1100" dirty="0"/>
              <a:t>מהו התלמוד הבבלי? מהי מסכת שבת?</a:t>
            </a:r>
          </a:p>
          <a:p>
            <a:pPr marL="171450" indent="-171450">
              <a:buFont typeface="Wingdings" pitchFamily="2" charset="2"/>
              <a:buChar char="ü"/>
            </a:pPr>
            <a:endParaRPr lang="he-IL" sz="1100" dirty="0"/>
          </a:p>
          <a:p>
            <a:pPr marL="171450" indent="-171450">
              <a:buFont typeface="Wingdings" pitchFamily="2" charset="2"/>
              <a:buChar char="ü"/>
            </a:pPr>
            <a:r>
              <a:rPr lang="he-IL" sz="1100" dirty="0"/>
              <a:t>מה זאת אומרת: גורר?</a:t>
            </a:r>
          </a:p>
          <a:p>
            <a:pPr marL="171450" indent="-171450">
              <a:buFont typeface="Wingdings" pitchFamily="2" charset="2"/>
              <a:buChar char="ü"/>
            </a:pPr>
            <a:endParaRPr lang="he-IL" sz="1100" dirty="0"/>
          </a:p>
          <a:p>
            <a:pPr marL="171450" indent="-171450">
              <a:buFont typeface="Wingdings" pitchFamily="2" charset="2"/>
              <a:buChar char="ü"/>
            </a:pPr>
            <a:r>
              <a:rPr lang="he-IL" sz="1100" dirty="0"/>
              <a:t>למה רב </a:t>
            </a:r>
            <a:r>
              <a:rPr lang="he-IL" sz="1100" dirty="0" err="1"/>
              <a:t>חסדא</a:t>
            </a:r>
            <a:r>
              <a:rPr lang="he-IL" sz="1100" dirty="0"/>
              <a:t> מתנגד לאכילת ירק? האם כוונתו לירקות או לעשבי תבלין?</a:t>
            </a:r>
          </a:p>
          <a:p>
            <a:pPr marL="171450" indent="-171450">
              <a:buFont typeface="Wingdings" pitchFamily="2" charset="2"/>
              <a:buChar char="ü"/>
            </a:pPr>
            <a:endParaRPr lang="he-IL" sz="1100" dirty="0"/>
          </a:p>
          <a:p>
            <a:pPr marL="171450" indent="-171450">
              <a:buFont typeface="Wingdings" pitchFamily="2" charset="2"/>
              <a:buChar char="ü"/>
            </a:pPr>
            <a:r>
              <a:rPr lang="he-IL" sz="1100" dirty="0"/>
              <a:t>האם רב </a:t>
            </a:r>
            <a:r>
              <a:rPr lang="he-IL" sz="1100" dirty="0" err="1"/>
              <a:t>חסדא</a:t>
            </a:r>
            <a:r>
              <a:rPr lang="he-IL" sz="1100" dirty="0"/>
              <a:t> חושב שלאכול ירקות ובשר ודגים ביחד זה לא </a:t>
            </a:r>
            <a:r>
              <a:rPr lang="he-IL" sz="1200" dirty="0"/>
              <a:t>טוב? למה? הרי זה בריא.</a:t>
            </a:r>
          </a:p>
        </p:txBody>
      </p:sp>
      <p:sp>
        <p:nvSpPr>
          <p:cNvPr id="34" name="TextBox 33"/>
          <p:cNvSpPr txBox="1"/>
          <p:nvPr/>
        </p:nvSpPr>
        <p:spPr>
          <a:xfrm>
            <a:off x="6660232" y="3645024"/>
            <a:ext cx="2452056" cy="2954655"/>
          </a:xfrm>
          <a:prstGeom prst="rect">
            <a:avLst/>
          </a:prstGeom>
          <a:noFill/>
        </p:spPr>
        <p:txBody>
          <a:bodyPr wrap="square" rtlCol="0">
            <a:spAutoFit/>
          </a:bodyPr>
          <a:lstStyle/>
          <a:p>
            <a:r>
              <a:rPr lang="he-IL" b="1" dirty="0" smtClean="0"/>
              <a:t>שיחה בשעת הסעודה:</a:t>
            </a:r>
          </a:p>
          <a:p>
            <a:endParaRPr lang="he-IL" sz="1200" dirty="0" smtClean="0"/>
          </a:p>
          <a:p>
            <a:endParaRPr lang="he-IL" sz="1200" dirty="0"/>
          </a:p>
          <a:p>
            <a:r>
              <a:rPr lang="he-IL" sz="1200" b="1" u="sng" dirty="0"/>
              <a:t>רב </a:t>
            </a:r>
            <a:r>
              <a:rPr lang="he-IL" sz="1200" b="1" u="sng" dirty="0" err="1"/>
              <a:t>חסדא</a:t>
            </a:r>
            <a:r>
              <a:rPr lang="he-IL" sz="1200" b="1" u="sng" dirty="0"/>
              <a:t> שלום</a:t>
            </a:r>
            <a:r>
              <a:rPr lang="he-IL" sz="1200" b="1" dirty="0"/>
              <a:t>, היום זה זמנים אחרים. אמנם הירקות לפעמים בזול ולפעמים ביוקר, אבל מאוד מומלץ לאכול הרבה ירקות ומעט לחם. </a:t>
            </a:r>
          </a:p>
          <a:p>
            <a:endParaRPr lang="he-IL" sz="1200" b="1" dirty="0"/>
          </a:p>
          <a:p>
            <a:r>
              <a:rPr lang="he-IL" sz="1200" b="1" u="sng" dirty="0"/>
              <a:t>רב </a:t>
            </a:r>
            <a:r>
              <a:rPr lang="he-IL" sz="1200" b="1" u="sng" dirty="0" err="1"/>
              <a:t>חסדא</a:t>
            </a:r>
            <a:r>
              <a:rPr lang="he-IL" sz="1200" b="1" u="sng" dirty="0"/>
              <a:t>, בתיאבון. </a:t>
            </a:r>
            <a:r>
              <a:rPr lang="he-IL" sz="1200" b="1" dirty="0"/>
              <a:t>האם אצלכם בבבל רק עשירים אכלו ירקות? ומה רע אם יאכלו גם בשר ודגים?</a:t>
            </a:r>
          </a:p>
          <a:p>
            <a:endParaRPr lang="he-IL" sz="1200" b="1" dirty="0"/>
          </a:p>
          <a:p>
            <a:r>
              <a:rPr lang="he-IL" sz="1200" b="1" u="sng" dirty="0"/>
              <a:t>רב </a:t>
            </a:r>
            <a:r>
              <a:rPr lang="he-IL" sz="1200" b="1" u="sng" dirty="0" err="1"/>
              <a:t>חסדא</a:t>
            </a:r>
            <a:r>
              <a:rPr lang="he-IL" sz="1200" b="1" dirty="0"/>
              <a:t>, אתה מוזמן אלי הביתה לטעום מרק בשר ודגים על האש – בליווי סלט ירקות! </a:t>
            </a:r>
          </a:p>
        </p:txBody>
      </p:sp>
      <p:sp>
        <p:nvSpPr>
          <p:cNvPr id="35" name="TextBox 34"/>
          <p:cNvSpPr txBox="1"/>
          <p:nvPr/>
        </p:nvSpPr>
        <p:spPr>
          <a:xfrm>
            <a:off x="2771800" y="4941168"/>
            <a:ext cx="3960440" cy="1908215"/>
          </a:xfrm>
          <a:prstGeom prst="rect">
            <a:avLst/>
          </a:prstGeom>
          <a:noFill/>
        </p:spPr>
        <p:txBody>
          <a:bodyPr wrap="square" rtlCol="0">
            <a:spAutoFit/>
          </a:bodyPr>
          <a:lstStyle/>
          <a:p>
            <a:pPr lvl="0"/>
            <a:r>
              <a:rPr lang="he-IL" b="1" dirty="0" smtClean="0">
                <a:solidFill>
                  <a:prstClr val="black"/>
                </a:solidFill>
              </a:rPr>
              <a:t>דימוי חזותי</a:t>
            </a:r>
            <a:r>
              <a:rPr lang="he-IL" dirty="0" smtClean="0">
                <a:solidFill>
                  <a:prstClr val="black"/>
                </a:solidFill>
              </a:rPr>
              <a:t>: </a:t>
            </a: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r>
              <a:rPr lang="he-IL" sz="1600" b="1" dirty="0" smtClean="0">
                <a:solidFill>
                  <a:prstClr val="black"/>
                </a:solidFill>
              </a:rPr>
              <a:t>מתוך האינטרנט, אולי בעיתון אולי מן </a:t>
            </a:r>
            <a:r>
              <a:rPr lang="he-IL" sz="1600" b="1" dirty="0" err="1" smtClean="0">
                <a:solidFill>
                  <a:prstClr val="black"/>
                </a:solidFill>
              </a:rPr>
              <a:t>הדימיון</a:t>
            </a:r>
            <a:r>
              <a:rPr lang="he-IL" sz="1600" b="1" dirty="0" smtClean="0">
                <a:solidFill>
                  <a:prstClr val="black"/>
                </a:solidFill>
              </a:rPr>
              <a:t>.</a:t>
            </a:r>
            <a:endParaRPr lang="he-IL" sz="2400" b="1" dirty="0" smtClean="0">
              <a:solidFill>
                <a:prstClr val="black"/>
              </a:solidFill>
            </a:endParaRPr>
          </a:p>
        </p:txBody>
      </p:sp>
      <p:sp>
        <p:nvSpPr>
          <p:cNvPr id="36" name="TextBox 35"/>
          <p:cNvSpPr txBox="1"/>
          <p:nvPr/>
        </p:nvSpPr>
        <p:spPr>
          <a:xfrm>
            <a:off x="0" y="1124744"/>
            <a:ext cx="2735288" cy="3323987"/>
          </a:xfrm>
          <a:prstGeom prst="rect">
            <a:avLst/>
          </a:prstGeom>
          <a:noFill/>
        </p:spPr>
        <p:txBody>
          <a:bodyPr wrap="square" rtlCol="0">
            <a:spAutoFit/>
          </a:bodyPr>
          <a:lstStyle/>
          <a:p>
            <a:pPr lvl="0" algn="just"/>
            <a:r>
              <a:rPr lang="he-IL" b="1" dirty="0"/>
              <a:t>תבלינים: </a:t>
            </a:r>
            <a:endParaRPr lang="he-IL" b="1" dirty="0" smtClean="0"/>
          </a:p>
          <a:p>
            <a:pPr lvl="0" algn="just"/>
            <a:endParaRPr lang="he-IL" sz="1200" b="1" dirty="0"/>
          </a:p>
          <a:p>
            <a:r>
              <a:rPr lang="he-IL" sz="1200" u="sng" dirty="0"/>
              <a:t>שפת ימינו</a:t>
            </a:r>
            <a:r>
              <a:rPr lang="he-IL" sz="1200" dirty="0"/>
              <a:t>: רב </a:t>
            </a:r>
            <a:r>
              <a:rPr lang="he-IL" sz="1200" dirty="0" err="1"/>
              <a:t>חסדא</a:t>
            </a:r>
            <a:r>
              <a:rPr lang="he-IL" sz="1200" dirty="0"/>
              <a:t> ממליץ לא לאכול ירקות או עשבי תבלין. למה? כי זה מגביר את התיאבון: לעניים לא יהיה כסף לקנות יותר אוכל. גם לעשירים זה לא מומלץ, כי הם יתפתו לאכול הרבה בשר ודגים.  אולי זה לא נחשב צנוע לאכול כל יום מאכלים חגיגיים כאלה.  </a:t>
            </a:r>
          </a:p>
          <a:p>
            <a:endParaRPr lang="he-IL" sz="1200" dirty="0"/>
          </a:p>
          <a:p>
            <a:r>
              <a:rPr lang="he-IL" sz="1200" u="sng" dirty="0"/>
              <a:t>בחרוזים</a:t>
            </a:r>
            <a:r>
              <a:rPr lang="he-IL" sz="1200" dirty="0"/>
              <a:t>: בשר ודגים – בעיקר בשבתות ובחגים.</a:t>
            </a:r>
          </a:p>
          <a:p>
            <a:endParaRPr lang="he-IL" sz="1200" dirty="0"/>
          </a:p>
          <a:p>
            <a:r>
              <a:rPr lang="he-IL" sz="1200" u="sng" dirty="0"/>
              <a:t>משפט המשך</a:t>
            </a:r>
            <a:r>
              <a:rPr lang="he-IL" sz="1200" dirty="0"/>
              <a:t>: ... רב </a:t>
            </a:r>
            <a:r>
              <a:rPr lang="he-IL" sz="1200" dirty="0" err="1"/>
              <a:t>חסדא</a:t>
            </a:r>
            <a:r>
              <a:rPr lang="he-IL" sz="1200" dirty="0"/>
              <a:t> חשב שגם עשירים צריכים להיות צנועים ולהסתפק במועט</a:t>
            </a:r>
            <a:r>
              <a:rPr lang="he-IL" sz="1200" dirty="0" smtClean="0"/>
              <a:t>.</a:t>
            </a:r>
            <a:endParaRPr lang="he-IL" sz="1200" dirty="0"/>
          </a:p>
          <a:p>
            <a:r>
              <a:rPr lang="he-IL" sz="1200" dirty="0"/>
              <a:t>סיפור דמיוני: ...</a:t>
            </a:r>
          </a:p>
        </p:txBody>
      </p:sp>
      <p:grpSp>
        <p:nvGrpSpPr>
          <p:cNvPr id="6" name="Group 5"/>
          <p:cNvGrpSpPr/>
          <p:nvPr/>
        </p:nvGrpSpPr>
        <p:grpSpPr>
          <a:xfrm>
            <a:off x="3285985" y="4779706"/>
            <a:ext cx="799668" cy="434245"/>
            <a:chOff x="3285985" y="4779706"/>
            <a:chExt cx="799668" cy="434245"/>
          </a:xfrm>
        </p:grpSpPr>
        <p:sp>
          <p:nvSpPr>
            <p:cNvPr id="28" name="Curved Right Arrow 27"/>
            <p:cNvSpPr/>
            <p:nvPr/>
          </p:nvSpPr>
          <p:spPr>
            <a:xfrm rot="8018420" flipH="1">
              <a:off x="3537985" y="4527706"/>
              <a:ext cx="288000" cy="792000"/>
            </a:xfrm>
            <a:prstGeom prst="curvedRightArrow">
              <a:avLst>
                <a:gd name="adj1" fmla="val 25000"/>
                <a:gd name="adj2" fmla="val 88788"/>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38" name="Isosceles Triangle 37"/>
            <p:cNvSpPr/>
            <p:nvPr/>
          </p:nvSpPr>
          <p:spPr>
            <a:xfrm rot="2768832">
              <a:off x="3905653" y="5033951"/>
              <a:ext cx="288000" cy="72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525580" y="2118395"/>
            <a:ext cx="684605" cy="495755"/>
            <a:chOff x="1673109" y="2966187"/>
            <a:chExt cx="1555530" cy="913038"/>
          </a:xfrm>
        </p:grpSpPr>
        <p:sp>
          <p:nvSpPr>
            <p:cNvPr id="31" name="Curved Right Arrow 30"/>
            <p:cNvSpPr/>
            <p:nvPr/>
          </p:nvSpPr>
          <p:spPr>
            <a:xfrm rot="3115868" flipH="1">
              <a:off x="2212664" y="2863250"/>
              <a:ext cx="476420" cy="155553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26" name="Isosceles Triangle 25"/>
            <p:cNvSpPr/>
            <p:nvPr/>
          </p:nvSpPr>
          <p:spPr>
            <a:xfrm rot="19893161">
              <a:off x="2657793" y="2966187"/>
              <a:ext cx="468000" cy="14401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7" name="Group 6"/>
          <p:cNvGrpSpPr/>
          <p:nvPr/>
        </p:nvGrpSpPr>
        <p:grpSpPr>
          <a:xfrm rot="19132076">
            <a:off x="2339400" y="4662076"/>
            <a:ext cx="1008112" cy="560831"/>
            <a:chOff x="1654946" y="4547428"/>
            <a:chExt cx="1543014" cy="787862"/>
          </a:xfrm>
        </p:grpSpPr>
        <p:sp>
          <p:nvSpPr>
            <p:cNvPr id="30" name="Curved Right Arrow 29"/>
            <p:cNvSpPr/>
            <p:nvPr/>
          </p:nvSpPr>
          <p:spPr>
            <a:xfrm rot="4169000" flipH="1">
              <a:off x="2183264" y="4327718"/>
              <a:ext cx="479254" cy="153589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7" name="Isosceles Triangle 36"/>
            <p:cNvSpPr/>
            <p:nvPr/>
          </p:nvSpPr>
          <p:spPr>
            <a:xfrm rot="20291022">
              <a:off x="2801960" y="454742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5" name="Group 4"/>
          <p:cNvGrpSpPr/>
          <p:nvPr/>
        </p:nvGrpSpPr>
        <p:grpSpPr>
          <a:xfrm>
            <a:off x="6657120" y="3080719"/>
            <a:ext cx="768964" cy="1332000"/>
            <a:chOff x="6521882" y="3690554"/>
            <a:chExt cx="768964" cy="1332000"/>
          </a:xfrm>
        </p:grpSpPr>
        <p:sp>
          <p:nvSpPr>
            <p:cNvPr id="33" name="Curved Right Arrow 32"/>
            <p:cNvSpPr/>
            <p:nvPr/>
          </p:nvSpPr>
          <p:spPr>
            <a:xfrm rot="8570714" flipH="1">
              <a:off x="6521882" y="3690554"/>
              <a:ext cx="360000" cy="1332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9" name="Isosceles Triangle 38"/>
            <p:cNvSpPr/>
            <p:nvPr/>
          </p:nvSpPr>
          <p:spPr>
            <a:xfrm rot="2730997">
              <a:off x="7038846" y="4671306"/>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3" name="Group 2"/>
          <p:cNvGrpSpPr/>
          <p:nvPr/>
        </p:nvGrpSpPr>
        <p:grpSpPr>
          <a:xfrm>
            <a:off x="6224458" y="2097033"/>
            <a:ext cx="939830" cy="438208"/>
            <a:chOff x="6224457" y="1323578"/>
            <a:chExt cx="1094787" cy="491585"/>
          </a:xfrm>
        </p:grpSpPr>
        <p:sp>
          <p:nvSpPr>
            <p:cNvPr id="32" name="Curved Right Arrow 31"/>
            <p:cNvSpPr/>
            <p:nvPr/>
          </p:nvSpPr>
          <p:spPr>
            <a:xfrm rot="2943674">
              <a:off x="6533626" y="1116333"/>
              <a:ext cx="389661" cy="1008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200">
                <a:solidFill>
                  <a:schemeClr val="tx1"/>
                </a:solidFill>
              </a:endParaRPr>
            </a:p>
          </p:txBody>
        </p:sp>
        <p:sp>
          <p:nvSpPr>
            <p:cNvPr id="41" name="Isosceles Triangle 40"/>
            <p:cNvSpPr/>
            <p:nvPr/>
          </p:nvSpPr>
          <p:spPr>
            <a:xfrm rot="7976836">
              <a:off x="7067244" y="146757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sp>
        <p:nvSpPr>
          <p:cNvPr id="43" name="TextBox 42"/>
          <p:cNvSpPr txBox="1"/>
          <p:nvPr/>
        </p:nvSpPr>
        <p:spPr>
          <a:xfrm>
            <a:off x="2873437" y="1247849"/>
            <a:ext cx="3783684" cy="3108543"/>
          </a:xfrm>
          <a:prstGeom prst="rect">
            <a:avLst/>
          </a:prstGeom>
          <a:noFill/>
          <a:ln w="19050">
            <a:solidFill>
              <a:schemeClr val="tx2">
                <a:lumMod val="75000"/>
              </a:schemeClr>
            </a:solidFill>
          </a:ln>
        </p:spPr>
        <p:txBody>
          <a:bodyPr wrap="square" rtlCol="1">
            <a:spAutoFit/>
          </a:bodyPr>
          <a:lstStyle/>
          <a:p>
            <a:r>
              <a:rPr lang="he-IL" b="1" dirty="0">
                <a:solidFill>
                  <a:srgbClr val="C00000"/>
                </a:solidFill>
              </a:rPr>
              <a:t>אמר רב </a:t>
            </a:r>
            <a:r>
              <a:rPr lang="he-IL" b="1" dirty="0" err="1">
                <a:solidFill>
                  <a:srgbClr val="C00000"/>
                </a:solidFill>
              </a:rPr>
              <a:t>חסדא</a:t>
            </a:r>
            <a:r>
              <a:rPr lang="he-IL" b="1" dirty="0">
                <a:solidFill>
                  <a:srgbClr val="C00000"/>
                </a:solidFill>
              </a:rPr>
              <a:t>: בר בי-רב, שאין לו לחם הרבה, לא יאכל ירק, משום שגורר. ... </a:t>
            </a:r>
          </a:p>
          <a:p>
            <a:r>
              <a:rPr lang="he-IL" b="1" dirty="0">
                <a:solidFill>
                  <a:srgbClr val="C00000"/>
                </a:solidFill>
              </a:rPr>
              <a:t>אני לא הייתי אוכל ירק לא בעניותי ולא בעשירותי. </a:t>
            </a:r>
          </a:p>
          <a:p>
            <a:endParaRPr lang="he-IL" b="1" dirty="0">
              <a:solidFill>
                <a:srgbClr val="C00000"/>
              </a:solidFill>
            </a:endParaRPr>
          </a:p>
          <a:p>
            <a:r>
              <a:rPr lang="he-IL" b="1" dirty="0">
                <a:solidFill>
                  <a:srgbClr val="C00000"/>
                </a:solidFill>
              </a:rPr>
              <a:t>בעניותי – משום שגורר; </a:t>
            </a:r>
          </a:p>
          <a:p>
            <a:endParaRPr lang="he-IL" b="1" dirty="0">
              <a:solidFill>
                <a:srgbClr val="C00000"/>
              </a:solidFill>
            </a:endParaRPr>
          </a:p>
          <a:p>
            <a:r>
              <a:rPr lang="he-IL" b="1" dirty="0">
                <a:solidFill>
                  <a:srgbClr val="C00000"/>
                </a:solidFill>
              </a:rPr>
              <a:t>בעשירותי, שאמרתי: במקום שנכנס ירק ייכנס בשר ודגים.</a:t>
            </a:r>
          </a:p>
          <a:p>
            <a:r>
              <a:rPr lang="he-IL" b="1" dirty="0">
                <a:solidFill>
                  <a:srgbClr val="C00000"/>
                </a:solidFill>
              </a:rPr>
              <a:t> </a:t>
            </a:r>
          </a:p>
          <a:p>
            <a:r>
              <a:rPr lang="he-IL" sz="1400" b="1" dirty="0">
                <a:solidFill>
                  <a:srgbClr val="C00000"/>
                </a:solidFill>
              </a:rPr>
              <a:t>תלמוד בבלי, מסכת שבת, </a:t>
            </a:r>
            <a:r>
              <a:rPr lang="he-IL" sz="1400" b="1" dirty="0" err="1">
                <a:solidFill>
                  <a:srgbClr val="C00000"/>
                </a:solidFill>
              </a:rPr>
              <a:t>קמז</a:t>
            </a:r>
            <a:r>
              <a:rPr lang="he-IL" sz="1400" b="1" dirty="0">
                <a:solidFill>
                  <a:srgbClr val="C00000"/>
                </a:solidFill>
              </a:rPr>
              <a:t>.</a:t>
            </a:r>
            <a:endParaRPr lang="en-US" sz="1400" b="1" dirty="0">
              <a:solidFill>
                <a:srgbClr val="C00000"/>
              </a:solidFill>
            </a:endParaRPr>
          </a:p>
        </p:txBody>
      </p:sp>
      <p:sp>
        <p:nvSpPr>
          <p:cNvPr id="11" name="TextBox 10"/>
          <p:cNvSpPr txBox="1"/>
          <p:nvPr/>
        </p:nvSpPr>
        <p:spPr>
          <a:xfrm>
            <a:off x="126550" y="80337"/>
            <a:ext cx="432048" cy="369332"/>
          </a:xfrm>
          <a:prstGeom prst="rect">
            <a:avLst/>
          </a:prstGeom>
          <a:noFill/>
        </p:spPr>
        <p:txBody>
          <a:bodyPr wrap="square" rtlCol="1">
            <a:spAutoFit/>
          </a:bodyPr>
          <a:lstStyle/>
          <a:p>
            <a:r>
              <a:rPr lang="he-IL" dirty="0" smtClean="0"/>
              <a:t>8</a:t>
            </a:r>
            <a:endParaRPr lang="he-IL" dirty="0"/>
          </a:p>
        </p:txBody>
      </p:sp>
    </p:spTree>
    <p:extLst>
      <p:ext uri="{BB962C8B-B14F-4D97-AF65-F5344CB8AC3E}">
        <p14:creationId xmlns:p14="http://schemas.microsoft.com/office/powerpoint/2010/main" val="2453994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3939540"/>
          </a:xfrm>
          <a:prstGeom prst="rect">
            <a:avLst/>
          </a:prstGeom>
          <a:noFill/>
          <a:ln w="6350">
            <a:noFill/>
          </a:ln>
        </p:spPr>
        <p:txBody>
          <a:bodyPr wrap="square" rtlCol="1">
            <a:spAutoFit/>
          </a:bodyPr>
          <a:lstStyle/>
          <a:p>
            <a:r>
              <a:rPr lang="he-IL" b="1" dirty="0" smtClean="0"/>
              <a:t>דעת גדולים</a:t>
            </a:r>
            <a:r>
              <a:rPr lang="he-IL" dirty="0" smtClean="0"/>
              <a:t>:</a:t>
            </a:r>
          </a:p>
          <a:p>
            <a:r>
              <a:rPr lang="he-IL" sz="1200" dirty="0" smtClean="0"/>
              <a:t> </a:t>
            </a:r>
            <a:endParaRPr lang="he-IL" sz="1200" dirty="0"/>
          </a:p>
          <a:p>
            <a:pPr marL="171450" indent="-171450">
              <a:buFont typeface="Wingdings" pitchFamily="2" charset="2"/>
              <a:buChar char="ü"/>
            </a:pPr>
            <a:r>
              <a:rPr lang="he-IL" sz="1400" dirty="0"/>
              <a:t>אילו מיני מתיקה אהובים עליכם?</a:t>
            </a:r>
          </a:p>
          <a:p>
            <a:pPr marL="171450" indent="-171450">
              <a:buFont typeface="Wingdings" pitchFamily="2" charset="2"/>
              <a:buChar char="ü"/>
            </a:pPr>
            <a:endParaRPr lang="he-IL" sz="1400" dirty="0"/>
          </a:p>
          <a:p>
            <a:pPr marL="171450" indent="-171450">
              <a:buFont typeface="Wingdings" pitchFamily="2" charset="2"/>
              <a:buChar char="ü"/>
            </a:pPr>
            <a:r>
              <a:rPr lang="he-IL" sz="1400" dirty="0"/>
              <a:t>באילו הזדמנויות אתם נוהגים לאכול משהו מתוק?</a:t>
            </a:r>
          </a:p>
          <a:p>
            <a:pPr marL="171450" indent="-171450">
              <a:buFont typeface="Wingdings" pitchFamily="2" charset="2"/>
              <a:buChar char="ü"/>
            </a:pPr>
            <a:endParaRPr lang="he-IL" sz="1400" dirty="0"/>
          </a:p>
          <a:p>
            <a:pPr marL="171450" indent="-171450">
              <a:buFont typeface="Wingdings" pitchFamily="2" charset="2"/>
              <a:buChar char="ü"/>
            </a:pPr>
            <a:r>
              <a:rPr lang="he-IL" sz="1400" dirty="0"/>
              <a:t>האם לדעתכם אתם אוכלים יותר מדי דברים מתוקים?</a:t>
            </a:r>
          </a:p>
          <a:p>
            <a:endParaRPr lang="he-IL" sz="1200" dirty="0"/>
          </a:p>
          <a:p>
            <a:pPr marL="285750" indent="-285750">
              <a:buFont typeface="Wingdings" pitchFamily="2" charset="2"/>
              <a:buChar char="ü"/>
            </a:pPr>
            <a:endParaRPr lang="he-IL" sz="1400" b="1" dirty="0"/>
          </a:p>
          <a:p>
            <a:pPr marL="171450" indent="-171450">
              <a:buFont typeface="Wingdings" pitchFamily="2" charset="2"/>
              <a:buChar char="ü"/>
            </a:pPr>
            <a:endParaRPr lang="he-IL" sz="1200" b="1"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a:p>
        </p:txBody>
      </p:sp>
      <p:sp>
        <p:nvSpPr>
          <p:cNvPr id="40" name="TextBox 39"/>
          <p:cNvSpPr txBox="1"/>
          <p:nvPr/>
        </p:nvSpPr>
        <p:spPr>
          <a:xfrm>
            <a:off x="107504" y="611396"/>
            <a:ext cx="3816424" cy="369332"/>
          </a:xfrm>
          <a:prstGeom prst="rect">
            <a:avLst/>
          </a:prstGeom>
          <a:noFill/>
        </p:spPr>
        <p:txBody>
          <a:bodyPr wrap="square" rtlCol="1">
            <a:spAutoFit/>
          </a:bodyPr>
          <a:lstStyle/>
          <a:p>
            <a:pPr algn="l"/>
            <a:r>
              <a:rPr lang="he-IL" sz="900" dirty="0" smtClean="0"/>
              <a:t>תכנית </a:t>
            </a:r>
            <a:r>
              <a:rPr lang="he-IL" sz="900" b="1" dirty="0" smtClean="0"/>
              <a:t>ניחוחות קדומים</a:t>
            </a:r>
            <a:r>
              <a:rPr lang="he-IL" sz="900" dirty="0" smtClean="0"/>
              <a:t>, בי"ס גיבורי ישראל, ת"א.</a:t>
            </a:r>
          </a:p>
          <a:p>
            <a:pPr algn="l"/>
            <a:r>
              <a:rPr lang="he-IL" sz="900" dirty="0" err="1" smtClean="0"/>
              <a:t>ה.ל.א</a:t>
            </a:r>
            <a:r>
              <a:rPr lang="he-IL" sz="900" dirty="0" smtClean="0"/>
              <a:t>. 2012 בזיקה לנושא השנתי</a:t>
            </a:r>
            <a:endParaRPr lang="he-IL" sz="900" dirty="0"/>
          </a:p>
        </p:txBody>
      </p:sp>
      <p:sp>
        <p:nvSpPr>
          <p:cNvPr id="4" name="TextBox 3"/>
          <p:cNvSpPr txBox="1"/>
          <p:nvPr/>
        </p:nvSpPr>
        <p:spPr>
          <a:xfrm>
            <a:off x="1138074" y="548680"/>
            <a:ext cx="7970430" cy="523220"/>
          </a:xfrm>
          <a:prstGeom prst="rect">
            <a:avLst/>
          </a:prstGeom>
          <a:noFill/>
        </p:spPr>
        <p:txBody>
          <a:bodyPr wrap="square" rtlCol="1">
            <a:spAutoFit/>
          </a:bodyPr>
          <a:lstStyle/>
          <a:p>
            <a:r>
              <a:rPr lang="he-IL" sz="2400" b="1" dirty="0" smtClean="0"/>
              <a:t>דבש וממתקים – רק בנסיבות מיוחדות</a:t>
            </a:r>
            <a:r>
              <a:rPr lang="he-IL" sz="2800" b="1" dirty="0" smtClean="0"/>
              <a:t>!</a:t>
            </a:r>
            <a:endParaRPr lang="he-IL" sz="2800" b="1"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t>כ </a:t>
            </a:r>
            <a:r>
              <a:rPr lang="he-IL" sz="2800" dirty="0"/>
              <a:t>ז ה  ר א ה  ו ח ד ש </a:t>
            </a:r>
            <a:endParaRPr lang="he-IL" sz="3200" dirty="0"/>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276999"/>
          </a:xfrm>
          <a:prstGeom prst="rect">
            <a:avLst/>
          </a:prstGeom>
        </p:spPr>
        <p:txBody>
          <a:bodyPr>
            <a:spAutoFit/>
          </a:bodyPr>
          <a:lstStyle/>
          <a:p>
            <a:endParaRPr lang="he-IL" sz="1200" dirty="0"/>
          </a:p>
        </p:txBody>
      </p:sp>
      <p:sp>
        <p:nvSpPr>
          <p:cNvPr id="17" name="TextBox 16"/>
          <p:cNvSpPr txBox="1"/>
          <p:nvPr/>
        </p:nvSpPr>
        <p:spPr>
          <a:xfrm>
            <a:off x="6767800" y="1124744"/>
            <a:ext cx="2340704" cy="2569934"/>
          </a:xfrm>
          <a:prstGeom prst="rect">
            <a:avLst/>
          </a:prstGeom>
          <a:noFill/>
        </p:spPr>
        <p:txBody>
          <a:bodyPr wrap="square" rtlCol="0">
            <a:spAutoFit/>
          </a:bodyPr>
          <a:lstStyle/>
          <a:p>
            <a:pPr algn="just"/>
            <a:r>
              <a:rPr lang="he-IL" b="1" dirty="0" smtClean="0"/>
              <a:t>אגוזים לפיצוח: </a:t>
            </a:r>
          </a:p>
          <a:p>
            <a:pPr marL="171450" indent="-171450" algn="just">
              <a:buFont typeface="Wingdings" pitchFamily="2" charset="2"/>
              <a:buChar char="ü"/>
            </a:pPr>
            <a:endParaRPr lang="he-IL" sz="1100" b="1" dirty="0" smtClean="0"/>
          </a:p>
          <a:p>
            <a:pPr marL="171450" indent="-171450">
              <a:buFont typeface="Wingdings" pitchFamily="2" charset="2"/>
              <a:buChar char="ü"/>
            </a:pPr>
            <a:r>
              <a:rPr lang="he-IL" sz="1200" dirty="0"/>
              <a:t>מילים לא מובנות: שנו, רבותינו, בולמוס</a:t>
            </a:r>
          </a:p>
          <a:p>
            <a:pPr marL="171450" indent="-171450">
              <a:buFont typeface="Wingdings" pitchFamily="2" charset="2"/>
              <a:buChar char="ü"/>
            </a:pPr>
            <a:endParaRPr lang="he-IL" sz="1200" dirty="0"/>
          </a:p>
          <a:p>
            <a:pPr marL="171450" indent="-171450">
              <a:buFont typeface="Wingdings" pitchFamily="2" charset="2"/>
              <a:buChar char="ü"/>
            </a:pPr>
            <a:r>
              <a:rPr lang="he-IL" sz="1200" dirty="0"/>
              <a:t>למה חז"ל כותבים </a:t>
            </a:r>
            <a:r>
              <a:rPr lang="he-IL" sz="1200" dirty="0" err="1"/>
              <a:t>מאכילין</a:t>
            </a:r>
            <a:r>
              <a:rPr lang="he-IL" sz="1200" dirty="0"/>
              <a:t> במקום מאכילים? האם זו שגיאת דפוס?</a:t>
            </a:r>
          </a:p>
          <a:p>
            <a:pPr marL="171450" indent="-171450">
              <a:buFont typeface="Wingdings" pitchFamily="2" charset="2"/>
              <a:buChar char="ü"/>
            </a:pPr>
            <a:endParaRPr lang="he-IL" sz="1200" dirty="0"/>
          </a:p>
          <a:p>
            <a:pPr marL="171450" indent="-171450">
              <a:buFont typeface="Wingdings" pitchFamily="2" charset="2"/>
              <a:buChar char="ü"/>
            </a:pPr>
            <a:r>
              <a:rPr lang="he-IL" sz="1200" dirty="0"/>
              <a:t>למה לא מציינים איזה רב אמר זאת?</a:t>
            </a:r>
          </a:p>
          <a:p>
            <a:pPr marL="171450" indent="-171450">
              <a:buFont typeface="Wingdings" pitchFamily="2" charset="2"/>
              <a:buChar char="ü"/>
            </a:pPr>
            <a:endParaRPr lang="he-IL" sz="1200" dirty="0"/>
          </a:p>
          <a:p>
            <a:pPr marL="171450" indent="-171450">
              <a:buFont typeface="Wingdings" pitchFamily="2" charset="2"/>
              <a:buChar char="ü"/>
            </a:pPr>
            <a:r>
              <a:rPr lang="he-IL" sz="1200" dirty="0"/>
              <a:t>האם חז"ל אהבו ממתקים? האם הם חשבו שזה בריא?</a:t>
            </a:r>
          </a:p>
        </p:txBody>
      </p:sp>
      <p:sp>
        <p:nvSpPr>
          <p:cNvPr id="34" name="TextBox 33"/>
          <p:cNvSpPr txBox="1"/>
          <p:nvPr/>
        </p:nvSpPr>
        <p:spPr>
          <a:xfrm>
            <a:off x="6660232" y="3645024"/>
            <a:ext cx="2452056" cy="3139321"/>
          </a:xfrm>
          <a:prstGeom prst="rect">
            <a:avLst/>
          </a:prstGeom>
          <a:noFill/>
        </p:spPr>
        <p:txBody>
          <a:bodyPr wrap="square" rtlCol="0">
            <a:spAutoFit/>
          </a:bodyPr>
          <a:lstStyle/>
          <a:p>
            <a:r>
              <a:rPr lang="he-IL" b="1" dirty="0" smtClean="0"/>
              <a:t>שיחה בשעת הסעודה:</a:t>
            </a:r>
          </a:p>
          <a:p>
            <a:endParaRPr lang="he-IL" sz="1200" dirty="0" smtClean="0"/>
          </a:p>
          <a:p>
            <a:endParaRPr lang="he-IL" sz="1200" dirty="0"/>
          </a:p>
          <a:p>
            <a:r>
              <a:rPr lang="he-IL" sz="1400" u="sng"/>
              <a:t>רבותינו </a:t>
            </a:r>
            <a:r>
              <a:rPr lang="he-IL" sz="1400" u="sng" smtClean="0"/>
              <a:t>הזכורים לטוב, </a:t>
            </a:r>
            <a:r>
              <a:rPr lang="he-IL" sz="1400" u="sng" dirty="0" smtClean="0"/>
              <a:t>בתיאבון </a:t>
            </a:r>
            <a:r>
              <a:rPr lang="he-IL" sz="1400" dirty="0"/>
              <a:t>– מעניין אותי איזה "מיני מתיקה" היו נהוגים לפני אלפיים שנה. האם היה לכם שוקולד?</a:t>
            </a:r>
          </a:p>
          <a:p>
            <a:endParaRPr lang="he-IL" sz="1400" dirty="0"/>
          </a:p>
          <a:p>
            <a:r>
              <a:rPr lang="he-IL" sz="1200" u="sng" dirty="0"/>
              <a:t>חז"ל שלום</a:t>
            </a:r>
            <a:r>
              <a:rPr lang="he-IL" sz="1200" dirty="0"/>
              <a:t>, כשאני חש "עילפון" מרוב רעב קטן או גדול, אני משתדל לאכול מכל אבות המזון ולא רק ממתקים.</a:t>
            </a:r>
          </a:p>
          <a:p>
            <a:endParaRPr lang="he-IL" sz="1400" dirty="0"/>
          </a:p>
          <a:p>
            <a:r>
              <a:rPr lang="he-IL" sz="1200" u="sng" dirty="0"/>
              <a:t>רבותינו </a:t>
            </a:r>
            <a:r>
              <a:rPr lang="he-IL" sz="1200" u="sng" dirty="0" smtClean="0"/>
              <a:t>החכמים</a:t>
            </a:r>
            <a:r>
              <a:rPr lang="he-IL" sz="1200" dirty="0" smtClean="0"/>
              <a:t>, </a:t>
            </a:r>
            <a:r>
              <a:rPr lang="he-IL" sz="1200" dirty="0"/>
              <a:t>מפתיע שדבש זה מזון שקיים בעולם כבר אלפי שנים. גם בזמנכם היו דבורים וכוורנים.</a:t>
            </a:r>
          </a:p>
        </p:txBody>
      </p:sp>
      <p:sp>
        <p:nvSpPr>
          <p:cNvPr id="35" name="TextBox 34"/>
          <p:cNvSpPr txBox="1"/>
          <p:nvPr/>
        </p:nvSpPr>
        <p:spPr>
          <a:xfrm>
            <a:off x="2771800" y="4941168"/>
            <a:ext cx="3960440" cy="1969770"/>
          </a:xfrm>
          <a:prstGeom prst="rect">
            <a:avLst/>
          </a:prstGeom>
          <a:noFill/>
        </p:spPr>
        <p:txBody>
          <a:bodyPr wrap="square" rtlCol="0">
            <a:spAutoFit/>
          </a:bodyPr>
          <a:lstStyle/>
          <a:p>
            <a:pPr lvl="0"/>
            <a:r>
              <a:rPr lang="he-IL" b="1" dirty="0" smtClean="0">
                <a:solidFill>
                  <a:prstClr val="black"/>
                </a:solidFill>
              </a:rPr>
              <a:t>דימוי חזותי</a:t>
            </a:r>
            <a:r>
              <a:rPr lang="he-IL" dirty="0" smtClean="0">
                <a:solidFill>
                  <a:prstClr val="black"/>
                </a:solidFill>
              </a:rPr>
              <a:t>: </a:t>
            </a: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600" dirty="0" smtClean="0">
              <a:solidFill>
                <a:prstClr val="black"/>
              </a:solidFill>
            </a:endParaRPr>
          </a:p>
          <a:p>
            <a:pPr lvl="0"/>
            <a:r>
              <a:rPr lang="he-IL" sz="1600" b="1" dirty="0" smtClean="0">
                <a:solidFill>
                  <a:prstClr val="black"/>
                </a:solidFill>
              </a:rPr>
              <a:t>מתוך האינטרנט, אולי בעיתון אולי מן </a:t>
            </a:r>
            <a:r>
              <a:rPr lang="he-IL" sz="1600" b="1" dirty="0" err="1" smtClean="0">
                <a:solidFill>
                  <a:prstClr val="black"/>
                </a:solidFill>
              </a:rPr>
              <a:t>הדימיון</a:t>
            </a:r>
            <a:r>
              <a:rPr lang="he-IL" sz="1600" b="1" dirty="0" smtClean="0">
                <a:solidFill>
                  <a:prstClr val="black"/>
                </a:solidFill>
              </a:rPr>
              <a:t>.</a:t>
            </a:r>
            <a:endParaRPr lang="he-IL" sz="2400" b="1" dirty="0" smtClean="0">
              <a:solidFill>
                <a:prstClr val="black"/>
              </a:solidFill>
            </a:endParaRPr>
          </a:p>
        </p:txBody>
      </p:sp>
      <p:sp>
        <p:nvSpPr>
          <p:cNvPr id="36" name="TextBox 35"/>
          <p:cNvSpPr txBox="1"/>
          <p:nvPr/>
        </p:nvSpPr>
        <p:spPr>
          <a:xfrm>
            <a:off x="0" y="1124744"/>
            <a:ext cx="2735288" cy="2954655"/>
          </a:xfrm>
          <a:prstGeom prst="rect">
            <a:avLst/>
          </a:prstGeom>
          <a:noFill/>
        </p:spPr>
        <p:txBody>
          <a:bodyPr wrap="square" rtlCol="0">
            <a:spAutoFit/>
          </a:bodyPr>
          <a:lstStyle/>
          <a:p>
            <a:pPr lvl="0" algn="just"/>
            <a:r>
              <a:rPr lang="he-IL" b="1" dirty="0"/>
              <a:t>תבלינים: </a:t>
            </a:r>
            <a:endParaRPr lang="he-IL" b="1" dirty="0" smtClean="0"/>
          </a:p>
          <a:p>
            <a:pPr lvl="0" algn="just"/>
            <a:endParaRPr lang="he-IL" sz="1200" b="1" dirty="0"/>
          </a:p>
          <a:p>
            <a:r>
              <a:rPr lang="he-IL" sz="1200" u="sng" dirty="0"/>
              <a:t>שפת ימינו</a:t>
            </a:r>
            <a:r>
              <a:rPr lang="he-IL" sz="1200" dirty="0"/>
              <a:t>: חז"ל ידעו שממתקים זה דבר מעורר ומשקיט רעב, ואפילו המליצו לאכל דבש וממתקים כשמרגישים חולשה. </a:t>
            </a:r>
          </a:p>
          <a:p>
            <a:endParaRPr lang="he-IL" sz="1200" dirty="0"/>
          </a:p>
          <a:p>
            <a:r>
              <a:rPr lang="he-IL" sz="1200" u="sng" dirty="0"/>
              <a:t>בחרוזים</a:t>
            </a:r>
            <a:r>
              <a:rPr lang="he-IL" sz="1200" dirty="0"/>
              <a:t>: גם היום וגם אי-פעם – אין כמו דבש לשיפור הטעם.</a:t>
            </a:r>
          </a:p>
          <a:p>
            <a:endParaRPr lang="he-IL" sz="1200" dirty="0"/>
          </a:p>
          <a:p>
            <a:r>
              <a:rPr lang="he-IL" sz="1200" u="sng" dirty="0"/>
              <a:t>משפט המשך</a:t>
            </a:r>
            <a:r>
              <a:rPr lang="he-IL" sz="1200" dirty="0"/>
              <a:t>: ... חז"ל אמנם לא היו רופאים ולא </a:t>
            </a:r>
            <a:r>
              <a:rPr lang="he-IL" sz="1200" dirty="0" err="1"/>
              <a:t>דיטאנים</a:t>
            </a:r>
            <a:r>
              <a:rPr lang="he-IL" sz="1200" dirty="0"/>
              <a:t>, אבל גם הם התעניינו בקשר בין בריאות ותזונה. היום אנו יודעים על כך הרבה יותר.  </a:t>
            </a:r>
          </a:p>
          <a:p>
            <a:endParaRPr lang="he-IL" sz="1200" dirty="0"/>
          </a:p>
          <a:p>
            <a:r>
              <a:rPr lang="he-IL" sz="1200" dirty="0" smtClean="0"/>
              <a:t>סיפור </a:t>
            </a:r>
            <a:r>
              <a:rPr lang="he-IL" sz="1200" dirty="0"/>
              <a:t>דמיוני: ...</a:t>
            </a:r>
          </a:p>
        </p:txBody>
      </p:sp>
      <p:grpSp>
        <p:nvGrpSpPr>
          <p:cNvPr id="6" name="Group 5"/>
          <p:cNvGrpSpPr/>
          <p:nvPr/>
        </p:nvGrpSpPr>
        <p:grpSpPr>
          <a:xfrm>
            <a:off x="3285985" y="4779706"/>
            <a:ext cx="799668" cy="434245"/>
            <a:chOff x="3285985" y="4779706"/>
            <a:chExt cx="799668" cy="434245"/>
          </a:xfrm>
        </p:grpSpPr>
        <p:sp>
          <p:nvSpPr>
            <p:cNvPr id="28" name="Curved Right Arrow 27"/>
            <p:cNvSpPr/>
            <p:nvPr/>
          </p:nvSpPr>
          <p:spPr>
            <a:xfrm rot="8018420" flipH="1">
              <a:off x="3537985" y="4527706"/>
              <a:ext cx="288000" cy="792000"/>
            </a:xfrm>
            <a:prstGeom prst="curvedRightArrow">
              <a:avLst>
                <a:gd name="adj1" fmla="val 25000"/>
                <a:gd name="adj2" fmla="val 88788"/>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38" name="Isosceles Triangle 37"/>
            <p:cNvSpPr/>
            <p:nvPr/>
          </p:nvSpPr>
          <p:spPr>
            <a:xfrm rot="2768832">
              <a:off x="3905653" y="5033951"/>
              <a:ext cx="288000" cy="72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525580" y="2118395"/>
            <a:ext cx="684605" cy="495755"/>
            <a:chOff x="1673109" y="2966187"/>
            <a:chExt cx="1555530" cy="913038"/>
          </a:xfrm>
        </p:grpSpPr>
        <p:sp>
          <p:nvSpPr>
            <p:cNvPr id="31" name="Curved Right Arrow 30"/>
            <p:cNvSpPr/>
            <p:nvPr/>
          </p:nvSpPr>
          <p:spPr>
            <a:xfrm rot="3115868" flipH="1">
              <a:off x="2212664" y="2863250"/>
              <a:ext cx="476420" cy="155553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26" name="Isosceles Triangle 25"/>
            <p:cNvSpPr/>
            <p:nvPr/>
          </p:nvSpPr>
          <p:spPr>
            <a:xfrm rot="19893161">
              <a:off x="2657793" y="2966187"/>
              <a:ext cx="468000" cy="14401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7" name="Group 6"/>
          <p:cNvGrpSpPr/>
          <p:nvPr/>
        </p:nvGrpSpPr>
        <p:grpSpPr>
          <a:xfrm rot="19132076">
            <a:off x="2339400" y="4662076"/>
            <a:ext cx="1008112" cy="560831"/>
            <a:chOff x="1654946" y="4547428"/>
            <a:chExt cx="1543014" cy="787862"/>
          </a:xfrm>
        </p:grpSpPr>
        <p:sp>
          <p:nvSpPr>
            <p:cNvPr id="30" name="Curved Right Arrow 29"/>
            <p:cNvSpPr/>
            <p:nvPr/>
          </p:nvSpPr>
          <p:spPr>
            <a:xfrm rot="4169000" flipH="1">
              <a:off x="2183264" y="4327718"/>
              <a:ext cx="479254" cy="153589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7" name="Isosceles Triangle 36"/>
            <p:cNvSpPr/>
            <p:nvPr/>
          </p:nvSpPr>
          <p:spPr>
            <a:xfrm rot="20291022">
              <a:off x="2801960" y="454742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5" name="Group 4"/>
          <p:cNvGrpSpPr/>
          <p:nvPr/>
        </p:nvGrpSpPr>
        <p:grpSpPr>
          <a:xfrm>
            <a:off x="6657120" y="3080719"/>
            <a:ext cx="768964" cy="1332000"/>
            <a:chOff x="6521882" y="3690554"/>
            <a:chExt cx="768964" cy="1332000"/>
          </a:xfrm>
        </p:grpSpPr>
        <p:sp>
          <p:nvSpPr>
            <p:cNvPr id="33" name="Curved Right Arrow 32"/>
            <p:cNvSpPr/>
            <p:nvPr/>
          </p:nvSpPr>
          <p:spPr>
            <a:xfrm rot="8570714" flipH="1">
              <a:off x="6521882" y="3690554"/>
              <a:ext cx="360000" cy="1332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9" name="Isosceles Triangle 38"/>
            <p:cNvSpPr/>
            <p:nvPr/>
          </p:nvSpPr>
          <p:spPr>
            <a:xfrm rot="2730997">
              <a:off x="7038846" y="4671306"/>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3" name="Group 2"/>
          <p:cNvGrpSpPr/>
          <p:nvPr/>
        </p:nvGrpSpPr>
        <p:grpSpPr>
          <a:xfrm>
            <a:off x="6224458" y="2097033"/>
            <a:ext cx="939830" cy="438208"/>
            <a:chOff x="6224457" y="1323578"/>
            <a:chExt cx="1094787" cy="491585"/>
          </a:xfrm>
        </p:grpSpPr>
        <p:sp>
          <p:nvSpPr>
            <p:cNvPr id="32" name="Curved Right Arrow 31"/>
            <p:cNvSpPr/>
            <p:nvPr/>
          </p:nvSpPr>
          <p:spPr>
            <a:xfrm rot="2943674">
              <a:off x="6533626" y="1116333"/>
              <a:ext cx="389661" cy="1008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200">
                <a:solidFill>
                  <a:schemeClr val="tx1"/>
                </a:solidFill>
              </a:endParaRPr>
            </a:p>
          </p:txBody>
        </p:sp>
        <p:sp>
          <p:nvSpPr>
            <p:cNvPr id="41" name="Isosceles Triangle 40"/>
            <p:cNvSpPr/>
            <p:nvPr/>
          </p:nvSpPr>
          <p:spPr>
            <a:xfrm rot="7976836">
              <a:off x="7067244" y="146757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sp>
        <p:nvSpPr>
          <p:cNvPr id="43" name="TextBox 42"/>
          <p:cNvSpPr txBox="1"/>
          <p:nvPr/>
        </p:nvSpPr>
        <p:spPr>
          <a:xfrm>
            <a:off x="2873437" y="1247849"/>
            <a:ext cx="3783684" cy="3754874"/>
          </a:xfrm>
          <a:prstGeom prst="rect">
            <a:avLst/>
          </a:prstGeom>
          <a:noFill/>
          <a:ln w="19050">
            <a:solidFill>
              <a:schemeClr val="tx2">
                <a:lumMod val="75000"/>
              </a:schemeClr>
            </a:solidFill>
          </a:ln>
        </p:spPr>
        <p:txBody>
          <a:bodyPr wrap="square" rtlCol="1">
            <a:spAutoFit/>
          </a:bodyPr>
          <a:lstStyle/>
          <a:p>
            <a:r>
              <a:rPr lang="he-IL" dirty="0"/>
              <a:t>שנו רבותינו: </a:t>
            </a:r>
          </a:p>
          <a:p>
            <a:r>
              <a:rPr lang="he-IL" sz="2400" b="1" dirty="0" smtClean="0">
                <a:solidFill>
                  <a:srgbClr val="0070C0"/>
                </a:solidFill>
              </a:rPr>
              <a:t>מי </a:t>
            </a:r>
            <a:r>
              <a:rPr lang="he-IL" sz="2400" b="1" dirty="0">
                <a:solidFill>
                  <a:srgbClr val="0070C0"/>
                </a:solidFill>
              </a:rPr>
              <a:t>שאחזו בולמוס (=</a:t>
            </a:r>
            <a:r>
              <a:rPr lang="he-IL" sz="2400" b="1" dirty="0" err="1">
                <a:solidFill>
                  <a:srgbClr val="0070C0"/>
                </a:solidFill>
              </a:rPr>
              <a:t>עילוף</a:t>
            </a:r>
            <a:r>
              <a:rPr lang="he-IL" sz="2400" b="1" dirty="0">
                <a:solidFill>
                  <a:srgbClr val="0070C0"/>
                </a:solidFill>
              </a:rPr>
              <a:t> מחמת רעבון) </a:t>
            </a:r>
          </a:p>
          <a:p>
            <a:endParaRPr lang="he-IL" sz="2400" b="1" dirty="0">
              <a:solidFill>
                <a:srgbClr val="0070C0"/>
              </a:solidFill>
            </a:endParaRPr>
          </a:p>
          <a:p>
            <a:r>
              <a:rPr lang="he-IL" sz="2400" b="1" dirty="0" err="1">
                <a:solidFill>
                  <a:srgbClr val="0070C0"/>
                </a:solidFill>
              </a:rPr>
              <a:t>מאכילין</a:t>
            </a:r>
            <a:r>
              <a:rPr lang="he-IL" sz="2400" b="1" dirty="0">
                <a:solidFill>
                  <a:srgbClr val="0070C0"/>
                </a:solidFill>
              </a:rPr>
              <a:t> אותו דבש וכל מיני מתיקה, </a:t>
            </a:r>
          </a:p>
          <a:p>
            <a:endParaRPr lang="he-IL" sz="2400" b="1" dirty="0">
              <a:solidFill>
                <a:srgbClr val="0070C0"/>
              </a:solidFill>
            </a:endParaRPr>
          </a:p>
          <a:p>
            <a:r>
              <a:rPr lang="he-IL" sz="2400" b="1" dirty="0">
                <a:solidFill>
                  <a:srgbClr val="0070C0"/>
                </a:solidFill>
              </a:rPr>
              <a:t>שדבש ומיני מתיקה מאירים עיניו של אדם.</a:t>
            </a:r>
            <a:endParaRPr lang="en-US" sz="2400" b="1" dirty="0">
              <a:solidFill>
                <a:srgbClr val="0070C0"/>
              </a:solidFill>
            </a:endParaRPr>
          </a:p>
          <a:p>
            <a:endParaRPr lang="he-IL" sz="1400" dirty="0"/>
          </a:p>
          <a:p>
            <a:r>
              <a:rPr lang="he-IL" sz="1400" dirty="0"/>
              <a:t>ספר האגדה, פרק "מזונותיו של אדם".</a:t>
            </a:r>
          </a:p>
        </p:txBody>
      </p:sp>
      <p:sp>
        <p:nvSpPr>
          <p:cNvPr id="11" name="TextBox 10"/>
          <p:cNvSpPr txBox="1"/>
          <p:nvPr/>
        </p:nvSpPr>
        <p:spPr>
          <a:xfrm>
            <a:off x="126550" y="80337"/>
            <a:ext cx="432048" cy="369332"/>
          </a:xfrm>
          <a:prstGeom prst="rect">
            <a:avLst/>
          </a:prstGeom>
          <a:noFill/>
        </p:spPr>
        <p:txBody>
          <a:bodyPr wrap="square" rtlCol="1">
            <a:spAutoFit/>
          </a:bodyPr>
          <a:lstStyle/>
          <a:p>
            <a:r>
              <a:rPr lang="he-IL" dirty="0" smtClean="0"/>
              <a:t>9</a:t>
            </a:r>
            <a:endParaRPr lang="he-IL" dirty="0"/>
          </a:p>
        </p:txBody>
      </p:sp>
    </p:spTree>
    <p:extLst>
      <p:ext uri="{BB962C8B-B14F-4D97-AF65-F5344CB8AC3E}">
        <p14:creationId xmlns:p14="http://schemas.microsoft.com/office/powerpoint/2010/main" val="3453897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4247317"/>
          </a:xfrm>
          <a:prstGeom prst="rect">
            <a:avLst/>
          </a:prstGeom>
          <a:noFill/>
          <a:ln w="6350">
            <a:noFill/>
          </a:ln>
        </p:spPr>
        <p:txBody>
          <a:bodyPr wrap="square" rtlCol="1">
            <a:spAutoFit/>
          </a:bodyPr>
          <a:lstStyle/>
          <a:p>
            <a:r>
              <a:rPr lang="he-IL" b="1" dirty="0" smtClean="0"/>
              <a:t>דעת גדולים</a:t>
            </a:r>
            <a:r>
              <a:rPr lang="he-IL" dirty="0" smtClean="0"/>
              <a:t>:</a:t>
            </a:r>
          </a:p>
          <a:p>
            <a:r>
              <a:rPr lang="he-IL" sz="1200" dirty="0" smtClean="0"/>
              <a:t> </a:t>
            </a:r>
            <a:endParaRPr lang="he-IL" sz="1200" dirty="0"/>
          </a:p>
          <a:p>
            <a:pPr marL="171450" indent="-171450">
              <a:buFont typeface="Wingdings" pitchFamily="2" charset="2"/>
              <a:buChar char="ü"/>
            </a:pPr>
            <a:r>
              <a:rPr lang="he-IL" sz="1600" dirty="0" smtClean="0"/>
              <a:t>על מי מוטלת האחריות לדעתכם, לכך </a:t>
            </a:r>
            <a:r>
              <a:rPr lang="he-IL" sz="1600" dirty="0"/>
              <a:t>שיהיה מספיק אוכל לכל בני האדם בעולם?</a:t>
            </a:r>
          </a:p>
          <a:p>
            <a:pPr marL="171450" indent="-171450">
              <a:buFont typeface="Wingdings" pitchFamily="2" charset="2"/>
              <a:buChar char="ü"/>
            </a:pPr>
            <a:endParaRPr lang="he-IL" sz="1600" dirty="0"/>
          </a:p>
          <a:p>
            <a:pPr marL="171450" indent="-171450">
              <a:buFont typeface="Wingdings" pitchFamily="2" charset="2"/>
              <a:buChar char="ü"/>
            </a:pPr>
            <a:r>
              <a:rPr lang="he-IL" sz="1600" dirty="0"/>
              <a:t>באיזו צורה את/אתה דואגים שיהיה מספיק אוכל לכל בני המשפחה </a:t>
            </a:r>
            <a:r>
              <a:rPr lang="he-IL" sz="1600" dirty="0" smtClean="0"/>
              <a:t>שלנו, שלך?</a:t>
            </a:r>
            <a:endParaRPr lang="he-IL" sz="1600" dirty="0"/>
          </a:p>
          <a:p>
            <a:pPr marL="171450" indent="-171450">
              <a:buFont typeface="Wingdings" pitchFamily="2" charset="2"/>
              <a:buChar char="ü"/>
            </a:pPr>
            <a:endParaRPr lang="he-IL" sz="1600" dirty="0"/>
          </a:p>
          <a:p>
            <a:pPr marL="285750" indent="-285750">
              <a:buFont typeface="Wingdings" pitchFamily="2" charset="2"/>
              <a:buChar char="ü"/>
            </a:pPr>
            <a:endParaRPr lang="he-IL" sz="1600" b="1" dirty="0"/>
          </a:p>
          <a:p>
            <a:pPr marL="171450" indent="-171450">
              <a:buFont typeface="Wingdings" pitchFamily="2" charset="2"/>
              <a:buChar char="ü"/>
            </a:pPr>
            <a:endParaRPr lang="he-IL" sz="1200" b="1"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a:p>
        </p:txBody>
      </p:sp>
      <p:sp>
        <p:nvSpPr>
          <p:cNvPr id="40" name="TextBox 39"/>
          <p:cNvSpPr txBox="1"/>
          <p:nvPr/>
        </p:nvSpPr>
        <p:spPr>
          <a:xfrm>
            <a:off x="107504" y="611396"/>
            <a:ext cx="3816424" cy="369332"/>
          </a:xfrm>
          <a:prstGeom prst="rect">
            <a:avLst/>
          </a:prstGeom>
          <a:noFill/>
        </p:spPr>
        <p:txBody>
          <a:bodyPr wrap="square" rtlCol="1">
            <a:spAutoFit/>
          </a:bodyPr>
          <a:lstStyle/>
          <a:p>
            <a:pPr algn="l"/>
            <a:r>
              <a:rPr lang="he-IL" sz="900" dirty="0" smtClean="0"/>
              <a:t>תכנית </a:t>
            </a:r>
            <a:r>
              <a:rPr lang="he-IL" sz="900" b="1" dirty="0" smtClean="0"/>
              <a:t>ניחוחות קדומים</a:t>
            </a:r>
            <a:r>
              <a:rPr lang="he-IL" sz="900" dirty="0" smtClean="0"/>
              <a:t>, בי"ס גיבורי ישראל, ת"א.</a:t>
            </a:r>
          </a:p>
          <a:p>
            <a:pPr algn="l"/>
            <a:r>
              <a:rPr lang="he-IL" sz="900" dirty="0" err="1" smtClean="0"/>
              <a:t>ה.ל.א</a:t>
            </a:r>
            <a:r>
              <a:rPr lang="he-IL" sz="900" dirty="0" smtClean="0"/>
              <a:t>. 2012 בזיקה לנושא השנתי</a:t>
            </a:r>
            <a:endParaRPr lang="he-IL" sz="900"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t>כ </a:t>
            </a:r>
            <a:r>
              <a:rPr lang="he-IL" sz="2800" dirty="0"/>
              <a:t>ז ה  ר א ה  ו ח ד ש </a:t>
            </a:r>
            <a:endParaRPr lang="he-IL" sz="3200" dirty="0"/>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276999"/>
          </a:xfrm>
          <a:prstGeom prst="rect">
            <a:avLst/>
          </a:prstGeom>
        </p:spPr>
        <p:txBody>
          <a:bodyPr>
            <a:spAutoFit/>
          </a:bodyPr>
          <a:lstStyle/>
          <a:p>
            <a:endParaRPr lang="he-IL" sz="1200" dirty="0"/>
          </a:p>
        </p:txBody>
      </p:sp>
      <p:sp>
        <p:nvSpPr>
          <p:cNvPr id="17" name="TextBox 16"/>
          <p:cNvSpPr txBox="1"/>
          <p:nvPr/>
        </p:nvSpPr>
        <p:spPr>
          <a:xfrm>
            <a:off x="6767800" y="1124744"/>
            <a:ext cx="2340704" cy="2569934"/>
          </a:xfrm>
          <a:prstGeom prst="rect">
            <a:avLst/>
          </a:prstGeom>
          <a:noFill/>
        </p:spPr>
        <p:txBody>
          <a:bodyPr wrap="square" rtlCol="0">
            <a:spAutoFit/>
          </a:bodyPr>
          <a:lstStyle/>
          <a:p>
            <a:pPr algn="just"/>
            <a:r>
              <a:rPr lang="he-IL" b="1" dirty="0" smtClean="0"/>
              <a:t>אגוזים לפיצוח: </a:t>
            </a:r>
          </a:p>
          <a:p>
            <a:pPr marL="171450" indent="-171450" algn="just">
              <a:buFont typeface="Wingdings" pitchFamily="2" charset="2"/>
              <a:buChar char="ü"/>
            </a:pPr>
            <a:endParaRPr lang="he-IL" sz="1100" b="1" dirty="0" smtClean="0"/>
          </a:p>
          <a:p>
            <a:r>
              <a:rPr lang="he-IL" sz="1200" b="1" dirty="0"/>
              <a:t>מילים לא מובנות: עזר כנגדו, לזון, </a:t>
            </a:r>
            <a:r>
              <a:rPr lang="he-IL" sz="1200" b="1" dirty="0" err="1"/>
              <a:t>נזון</a:t>
            </a:r>
            <a:r>
              <a:rPr lang="he-IL" sz="1200" b="1" dirty="0"/>
              <a:t>. </a:t>
            </a:r>
          </a:p>
          <a:p>
            <a:endParaRPr lang="he-IL" sz="1200" b="1" dirty="0"/>
          </a:p>
          <a:p>
            <a:r>
              <a:rPr lang="he-IL" sz="1200" b="1" dirty="0"/>
              <a:t>למה נבהלה האדמה, מבריאתה של האישה?</a:t>
            </a:r>
          </a:p>
          <a:p>
            <a:endParaRPr lang="he-IL" sz="1200" b="1" dirty="0"/>
          </a:p>
          <a:p>
            <a:r>
              <a:rPr lang="he-IL" sz="1200" b="1" dirty="0"/>
              <a:t>מה זה מדרש הגדול?</a:t>
            </a:r>
          </a:p>
          <a:p>
            <a:endParaRPr lang="he-IL" sz="1200" b="1" dirty="0"/>
          </a:p>
          <a:p>
            <a:r>
              <a:rPr lang="he-IL" sz="1200" b="1" dirty="0"/>
              <a:t>איך זה שאלוהים בשמים לא יכול להזין לבדו את כל בני האדם, והוא זקוק לעזרת הארץ?</a:t>
            </a:r>
          </a:p>
        </p:txBody>
      </p:sp>
      <p:sp>
        <p:nvSpPr>
          <p:cNvPr id="34" name="TextBox 33"/>
          <p:cNvSpPr txBox="1"/>
          <p:nvPr/>
        </p:nvSpPr>
        <p:spPr>
          <a:xfrm>
            <a:off x="6660232" y="3645024"/>
            <a:ext cx="2452056" cy="3262432"/>
          </a:xfrm>
          <a:prstGeom prst="rect">
            <a:avLst/>
          </a:prstGeom>
          <a:noFill/>
        </p:spPr>
        <p:txBody>
          <a:bodyPr wrap="square" rtlCol="0">
            <a:spAutoFit/>
          </a:bodyPr>
          <a:lstStyle/>
          <a:p>
            <a:r>
              <a:rPr lang="he-IL" b="1" dirty="0" smtClean="0"/>
              <a:t>שיחה בשעת הסעודה:</a:t>
            </a:r>
          </a:p>
          <a:p>
            <a:endParaRPr lang="he-IL" sz="1200" dirty="0" smtClean="0"/>
          </a:p>
          <a:p>
            <a:r>
              <a:rPr lang="he-IL" sz="1400" u="sng" dirty="0" smtClean="0"/>
              <a:t>חז"ל </a:t>
            </a:r>
            <a:r>
              <a:rPr lang="he-IL" sz="1400" u="sng" dirty="0"/>
              <a:t>שלום</a:t>
            </a:r>
            <a:r>
              <a:rPr lang="he-IL" sz="1400" dirty="0"/>
              <a:t>, תודה על הסיפור הזה, אהבתי את העובדה שאפילו אלוהים צריך עזרה...</a:t>
            </a:r>
          </a:p>
          <a:p>
            <a:endParaRPr lang="he-IL" sz="1400" dirty="0"/>
          </a:p>
          <a:p>
            <a:r>
              <a:rPr lang="he-IL" sz="1400" u="sng" dirty="0" smtClean="0"/>
              <a:t>חכמינו </a:t>
            </a:r>
            <a:r>
              <a:rPr lang="he-IL" sz="1400" u="sng" dirty="0" err="1" smtClean="0"/>
              <a:t>זיכרכם</a:t>
            </a:r>
            <a:r>
              <a:rPr lang="he-IL" sz="1400" u="sng" dirty="0" smtClean="0"/>
              <a:t> לברכה</a:t>
            </a:r>
            <a:r>
              <a:rPr lang="he-IL" sz="1400" dirty="0" smtClean="0"/>
              <a:t>, </a:t>
            </a:r>
            <a:r>
              <a:rPr lang="he-IL" sz="1400" dirty="0"/>
              <a:t>אני לא מבין, חווה עוד לא נבראה, וכבר הארץ רועדת מן המחשבה על המוני בני אדם שימלאו את העולם?</a:t>
            </a:r>
          </a:p>
          <a:p>
            <a:endParaRPr lang="he-IL" sz="1400" dirty="0"/>
          </a:p>
          <a:p>
            <a:r>
              <a:rPr lang="he-IL" sz="1200" u="sng" dirty="0"/>
              <a:t>חז"ל </a:t>
            </a:r>
            <a:r>
              <a:rPr lang="he-IL" sz="1200" u="sng" dirty="0" smtClean="0"/>
              <a:t>ערב טוב</a:t>
            </a:r>
            <a:r>
              <a:rPr lang="he-IL" sz="1200" dirty="0" smtClean="0"/>
              <a:t>, </a:t>
            </a:r>
            <a:r>
              <a:rPr lang="he-IL" sz="1200" dirty="0"/>
              <a:t>אני חושב </a:t>
            </a:r>
            <a:r>
              <a:rPr lang="he-IL" sz="1200" dirty="0" smtClean="0"/>
              <a:t>שאלוהים ואדמה צריכים לשתף פעולה עם האדם. או להיפך.</a:t>
            </a:r>
            <a:endParaRPr lang="he-IL" sz="1200" dirty="0"/>
          </a:p>
        </p:txBody>
      </p:sp>
      <p:sp>
        <p:nvSpPr>
          <p:cNvPr id="35" name="TextBox 34"/>
          <p:cNvSpPr txBox="1"/>
          <p:nvPr/>
        </p:nvSpPr>
        <p:spPr>
          <a:xfrm>
            <a:off x="2771800" y="4941168"/>
            <a:ext cx="3960440" cy="1908215"/>
          </a:xfrm>
          <a:prstGeom prst="rect">
            <a:avLst/>
          </a:prstGeom>
          <a:noFill/>
        </p:spPr>
        <p:txBody>
          <a:bodyPr wrap="square" rtlCol="0">
            <a:spAutoFit/>
          </a:bodyPr>
          <a:lstStyle/>
          <a:p>
            <a:pPr lvl="0"/>
            <a:r>
              <a:rPr lang="he-IL" b="1" dirty="0" smtClean="0">
                <a:solidFill>
                  <a:prstClr val="black"/>
                </a:solidFill>
              </a:rPr>
              <a:t>דימוי חזותי</a:t>
            </a:r>
            <a:r>
              <a:rPr lang="he-IL" dirty="0" smtClean="0">
                <a:solidFill>
                  <a:prstClr val="black"/>
                </a:solidFill>
              </a:rPr>
              <a:t>: </a:t>
            </a: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r>
              <a:rPr lang="he-IL" sz="1600" b="1" dirty="0" smtClean="0">
                <a:solidFill>
                  <a:prstClr val="black"/>
                </a:solidFill>
              </a:rPr>
              <a:t>מתוך האינטרנט, אולי בעיתון, אולי מן </a:t>
            </a:r>
            <a:r>
              <a:rPr lang="he-IL" sz="1600" b="1" dirty="0" err="1" smtClean="0">
                <a:solidFill>
                  <a:prstClr val="black"/>
                </a:solidFill>
              </a:rPr>
              <a:t>הדימיון</a:t>
            </a:r>
            <a:r>
              <a:rPr lang="he-IL" sz="1600" b="1" dirty="0" smtClean="0">
                <a:solidFill>
                  <a:prstClr val="black"/>
                </a:solidFill>
              </a:rPr>
              <a:t>.</a:t>
            </a:r>
            <a:endParaRPr lang="he-IL" sz="2400" b="1" dirty="0" smtClean="0">
              <a:solidFill>
                <a:prstClr val="black"/>
              </a:solidFill>
            </a:endParaRPr>
          </a:p>
        </p:txBody>
      </p:sp>
      <p:sp>
        <p:nvSpPr>
          <p:cNvPr id="36" name="TextBox 35"/>
          <p:cNvSpPr txBox="1"/>
          <p:nvPr/>
        </p:nvSpPr>
        <p:spPr>
          <a:xfrm>
            <a:off x="0" y="1124744"/>
            <a:ext cx="2735288" cy="3323987"/>
          </a:xfrm>
          <a:prstGeom prst="rect">
            <a:avLst/>
          </a:prstGeom>
          <a:noFill/>
        </p:spPr>
        <p:txBody>
          <a:bodyPr wrap="square" rtlCol="0">
            <a:spAutoFit/>
          </a:bodyPr>
          <a:lstStyle/>
          <a:p>
            <a:pPr lvl="0" algn="just"/>
            <a:r>
              <a:rPr lang="he-IL" b="1" dirty="0"/>
              <a:t>תבלינים: </a:t>
            </a:r>
            <a:endParaRPr lang="he-IL" b="1" dirty="0" smtClean="0"/>
          </a:p>
          <a:p>
            <a:pPr lvl="0" algn="just"/>
            <a:endParaRPr lang="he-IL" sz="1200" b="1" dirty="0"/>
          </a:p>
          <a:p>
            <a:r>
              <a:rPr lang="he-IL" sz="1200" u="sng" dirty="0"/>
              <a:t>שפת ימינו</a:t>
            </a:r>
            <a:r>
              <a:rPr lang="he-IL" sz="1200" dirty="0"/>
              <a:t>: חז"ל משתמשים בסיפור בריאת האישה כדי להסביר שעל מנת להאכיל הרבה אנשים </a:t>
            </a:r>
            <a:r>
              <a:rPr lang="he-IL" sz="1200" dirty="0" smtClean="0"/>
              <a:t>בבת-אחת</a:t>
            </a:r>
            <a:r>
              <a:rPr lang="he-IL" sz="1200" dirty="0"/>
              <a:t>, נדרש שיתוף פעולה בעולם. אפילו </a:t>
            </a:r>
            <a:r>
              <a:rPr lang="he-IL" sz="1200" b="1" dirty="0"/>
              <a:t>אלוהים</a:t>
            </a:r>
            <a:r>
              <a:rPr lang="he-IL" sz="1200" dirty="0"/>
              <a:t> לא יכול לדאוג לזה לבד.</a:t>
            </a:r>
          </a:p>
          <a:p>
            <a:endParaRPr lang="he-IL" sz="1200" dirty="0"/>
          </a:p>
          <a:p>
            <a:r>
              <a:rPr lang="he-IL" sz="1200" u="sng" dirty="0"/>
              <a:t>בחרוזים</a:t>
            </a:r>
            <a:r>
              <a:rPr lang="he-IL" sz="1200" dirty="0"/>
              <a:t>: אני ואתה – נאכיל את העולם; אם יהיה קשה – נגייס </a:t>
            </a:r>
            <a:r>
              <a:rPr lang="he-IL" sz="1200" dirty="0" smtClean="0"/>
              <a:t>את </a:t>
            </a:r>
            <a:r>
              <a:rPr lang="he-IL" sz="1200" dirty="0"/>
              <a:t>האדם.</a:t>
            </a:r>
          </a:p>
          <a:p>
            <a:endParaRPr lang="he-IL" sz="1200" dirty="0"/>
          </a:p>
          <a:p>
            <a:r>
              <a:rPr lang="he-IL" sz="1200" u="sng" dirty="0"/>
              <a:t>משפט המשך</a:t>
            </a:r>
            <a:r>
              <a:rPr lang="he-IL" sz="1200" dirty="0" smtClean="0"/>
              <a:t>: אתה תדאג לאנשים בארץ ישראל, ואני לכל השאר...</a:t>
            </a:r>
          </a:p>
          <a:p>
            <a:endParaRPr lang="he-IL" sz="1200" dirty="0"/>
          </a:p>
          <a:p>
            <a:r>
              <a:rPr lang="he-IL" sz="1200" u="sng" dirty="0" smtClean="0"/>
              <a:t>סיפור </a:t>
            </a:r>
            <a:r>
              <a:rPr lang="he-IL" sz="1200" u="sng" dirty="0"/>
              <a:t>דמיוני</a:t>
            </a:r>
            <a:r>
              <a:rPr lang="he-IL" sz="1200" dirty="0"/>
              <a:t>: ... כעבור הרבה שנים, אלוהים והארץ ראו שהם לא יכולים לבד, ואז...</a:t>
            </a:r>
          </a:p>
          <a:p>
            <a:r>
              <a:rPr lang="he-IL" sz="1200" dirty="0" smtClean="0"/>
              <a:t>...</a:t>
            </a:r>
            <a:endParaRPr lang="he-IL" sz="1200" dirty="0"/>
          </a:p>
        </p:txBody>
      </p:sp>
      <p:grpSp>
        <p:nvGrpSpPr>
          <p:cNvPr id="6" name="Group 5"/>
          <p:cNvGrpSpPr/>
          <p:nvPr/>
        </p:nvGrpSpPr>
        <p:grpSpPr>
          <a:xfrm>
            <a:off x="3285985" y="4779706"/>
            <a:ext cx="799668" cy="434245"/>
            <a:chOff x="3285985" y="4779706"/>
            <a:chExt cx="799668" cy="434245"/>
          </a:xfrm>
        </p:grpSpPr>
        <p:sp>
          <p:nvSpPr>
            <p:cNvPr id="28" name="Curved Right Arrow 27"/>
            <p:cNvSpPr/>
            <p:nvPr/>
          </p:nvSpPr>
          <p:spPr>
            <a:xfrm rot="8018420" flipH="1">
              <a:off x="3537985" y="4527706"/>
              <a:ext cx="288000" cy="792000"/>
            </a:xfrm>
            <a:prstGeom prst="curvedRightArrow">
              <a:avLst>
                <a:gd name="adj1" fmla="val 25000"/>
                <a:gd name="adj2" fmla="val 88788"/>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38" name="Isosceles Triangle 37"/>
            <p:cNvSpPr/>
            <p:nvPr/>
          </p:nvSpPr>
          <p:spPr>
            <a:xfrm rot="2768832">
              <a:off x="3905653" y="5033951"/>
              <a:ext cx="288000" cy="72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525580" y="2118395"/>
            <a:ext cx="684605" cy="495755"/>
            <a:chOff x="1673109" y="2966187"/>
            <a:chExt cx="1555530" cy="913038"/>
          </a:xfrm>
        </p:grpSpPr>
        <p:sp>
          <p:nvSpPr>
            <p:cNvPr id="31" name="Curved Right Arrow 30"/>
            <p:cNvSpPr/>
            <p:nvPr/>
          </p:nvSpPr>
          <p:spPr>
            <a:xfrm rot="3115868" flipH="1">
              <a:off x="2212664" y="2863250"/>
              <a:ext cx="476420" cy="155553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26" name="Isosceles Triangle 25"/>
            <p:cNvSpPr/>
            <p:nvPr/>
          </p:nvSpPr>
          <p:spPr>
            <a:xfrm rot="19893161">
              <a:off x="2657793" y="2966187"/>
              <a:ext cx="468000" cy="14401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7" name="Group 6"/>
          <p:cNvGrpSpPr/>
          <p:nvPr/>
        </p:nvGrpSpPr>
        <p:grpSpPr>
          <a:xfrm rot="19132076">
            <a:off x="2339400" y="4662076"/>
            <a:ext cx="1008112" cy="560831"/>
            <a:chOff x="1654946" y="4547428"/>
            <a:chExt cx="1543014" cy="787862"/>
          </a:xfrm>
        </p:grpSpPr>
        <p:sp>
          <p:nvSpPr>
            <p:cNvPr id="30" name="Curved Right Arrow 29"/>
            <p:cNvSpPr/>
            <p:nvPr/>
          </p:nvSpPr>
          <p:spPr>
            <a:xfrm rot="4169000" flipH="1">
              <a:off x="2183264" y="4327718"/>
              <a:ext cx="479254" cy="153589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7" name="Isosceles Triangle 36"/>
            <p:cNvSpPr/>
            <p:nvPr/>
          </p:nvSpPr>
          <p:spPr>
            <a:xfrm rot="20291022">
              <a:off x="2801960" y="454742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5" name="Group 4"/>
          <p:cNvGrpSpPr/>
          <p:nvPr/>
        </p:nvGrpSpPr>
        <p:grpSpPr>
          <a:xfrm>
            <a:off x="6722009" y="3080719"/>
            <a:ext cx="768964" cy="1332000"/>
            <a:chOff x="6521882" y="3690554"/>
            <a:chExt cx="768964" cy="1332000"/>
          </a:xfrm>
        </p:grpSpPr>
        <p:sp>
          <p:nvSpPr>
            <p:cNvPr id="33" name="Curved Right Arrow 32"/>
            <p:cNvSpPr/>
            <p:nvPr/>
          </p:nvSpPr>
          <p:spPr>
            <a:xfrm rot="8570714" flipH="1">
              <a:off x="6521882" y="3690554"/>
              <a:ext cx="360000" cy="1332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9" name="Isosceles Triangle 38"/>
            <p:cNvSpPr/>
            <p:nvPr/>
          </p:nvSpPr>
          <p:spPr>
            <a:xfrm rot="2730997">
              <a:off x="7038846" y="4671306"/>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3" name="Group 2"/>
          <p:cNvGrpSpPr/>
          <p:nvPr/>
        </p:nvGrpSpPr>
        <p:grpSpPr>
          <a:xfrm>
            <a:off x="6367205" y="1922721"/>
            <a:ext cx="939830" cy="438208"/>
            <a:chOff x="6224457" y="1323578"/>
            <a:chExt cx="1094787" cy="491585"/>
          </a:xfrm>
        </p:grpSpPr>
        <p:sp>
          <p:nvSpPr>
            <p:cNvPr id="32" name="Curved Right Arrow 31"/>
            <p:cNvSpPr/>
            <p:nvPr/>
          </p:nvSpPr>
          <p:spPr>
            <a:xfrm rot="2943674">
              <a:off x="6533626" y="1116333"/>
              <a:ext cx="389661" cy="1008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200">
                <a:solidFill>
                  <a:schemeClr val="tx1"/>
                </a:solidFill>
              </a:endParaRPr>
            </a:p>
          </p:txBody>
        </p:sp>
        <p:sp>
          <p:nvSpPr>
            <p:cNvPr id="41" name="Isosceles Triangle 40"/>
            <p:cNvSpPr/>
            <p:nvPr/>
          </p:nvSpPr>
          <p:spPr>
            <a:xfrm rot="7976836">
              <a:off x="7067244" y="146757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sp>
        <p:nvSpPr>
          <p:cNvPr id="43" name="TextBox 42"/>
          <p:cNvSpPr txBox="1"/>
          <p:nvPr/>
        </p:nvSpPr>
        <p:spPr>
          <a:xfrm>
            <a:off x="2873437" y="1247849"/>
            <a:ext cx="3783684" cy="3631763"/>
          </a:xfrm>
          <a:prstGeom prst="rect">
            <a:avLst/>
          </a:prstGeom>
          <a:noFill/>
          <a:ln w="19050">
            <a:solidFill>
              <a:schemeClr val="tx2">
                <a:lumMod val="75000"/>
              </a:schemeClr>
            </a:solidFill>
          </a:ln>
        </p:spPr>
        <p:txBody>
          <a:bodyPr wrap="square" rtlCol="1">
            <a:spAutoFit/>
          </a:bodyPr>
          <a:lstStyle/>
          <a:p>
            <a:r>
              <a:rPr lang="he-IL" b="1" dirty="0">
                <a:solidFill>
                  <a:srgbClr val="0070C0"/>
                </a:solidFill>
              </a:rPr>
              <a:t>ויאמר אלוהים</a:t>
            </a:r>
            <a:r>
              <a:rPr lang="he-IL" sz="2400" b="1" dirty="0">
                <a:solidFill>
                  <a:srgbClr val="0070C0"/>
                </a:solidFill>
              </a:rPr>
              <a:t>: "אעשה לו עזר כנגדו" </a:t>
            </a:r>
            <a:r>
              <a:rPr lang="he-IL" sz="1200" b="1" dirty="0">
                <a:solidFill>
                  <a:srgbClr val="0070C0"/>
                </a:solidFill>
              </a:rPr>
              <a:t>(בראשית ב, 18). </a:t>
            </a:r>
          </a:p>
          <a:p>
            <a:r>
              <a:rPr lang="he-IL" sz="2400" b="1" dirty="0" smtClean="0">
                <a:solidFill>
                  <a:srgbClr val="0070C0"/>
                </a:solidFill>
              </a:rPr>
              <a:t>כיוון </a:t>
            </a:r>
            <a:r>
              <a:rPr lang="he-IL" sz="2400" b="1" dirty="0">
                <a:solidFill>
                  <a:srgbClr val="0070C0"/>
                </a:solidFill>
              </a:rPr>
              <a:t>ששמעה הארץ "אעשה לו עזר כנגדו", מיד רעדה ורעשה ואמרה: "ריבון העולמים, אין לי כוח לזון את בני אדם". </a:t>
            </a:r>
          </a:p>
          <a:p>
            <a:r>
              <a:rPr lang="he-IL" sz="2400" b="1" dirty="0">
                <a:solidFill>
                  <a:srgbClr val="0070C0"/>
                </a:solidFill>
              </a:rPr>
              <a:t>אמר לה: "אני ואת </a:t>
            </a:r>
            <a:r>
              <a:rPr lang="he-IL" sz="2400" b="1" dirty="0" err="1">
                <a:solidFill>
                  <a:srgbClr val="0070C0"/>
                </a:solidFill>
              </a:rPr>
              <a:t>נזון</a:t>
            </a:r>
            <a:r>
              <a:rPr lang="he-IL" sz="2400" b="1" dirty="0">
                <a:solidFill>
                  <a:srgbClr val="0070C0"/>
                </a:solidFill>
              </a:rPr>
              <a:t> אותם</a:t>
            </a:r>
            <a:r>
              <a:rPr lang="he-IL" sz="2400" b="1" dirty="0" smtClean="0">
                <a:solidFill>
                  <a:srgbClr val="0070C0"/>
                </a:solidFill>
              </a:rPr>
              <a:t>." וחצו </a:t>
            </a:r>
            <a:r>
              <a:rPr lang="he-IL" sz="2400" b="1" dirty="0">
                <a:solidFill>
                  <a:srgbClr val="0070C0"/>
                </a:solidFill>
              </a:rPr>
              <a:t>ביניהם. </a:t>
            </a:r>
            <a:endParaRPr lang="he-IL" sz="2400" b="1" dirty="0" smtClean="0">
              <a:solidFill>
                <a:srgbClr val="0070C0"/>
              </a:solidFill>
            </a:endParaRPr>
          </a:p>
          <a:p>
            <a:r>
              <a:rPr lang="he-IL" sz="1400" dirty="0" smtClean="0"/>
              <a:t>מדרש </a:t>
            </a:r>
            <a:r>
              <a:rPr lang="he-IL" sz="1400" dirty="0"/>
              <a:t>הגדול על ספר בראשית.</a:t>
            </a:r>
          </a:p>
        </p:txBody>
      </p:sp>
      <p:sp>
        <p:nvSpPr>
          <p:cNvPr id="11" name="TextBox 10"/>
          <p:cNvSpPr txBox="1"/>
          <p:nvPr/>
        </p:nvSpPr>
        <p:spPr>
          <a:xfrm>
            <a:off x="126550" y="80337"/>
            <a:ext cx="629026" cy="369332"/>
          </a:xfrm>
          <a:prstGeom prst="rect">
            <a:avLst/>
          </a:prstGeom>
          <a:noFill/>
        </p:spPr>
        <p:txBody>
          <a:bodyPr wrap="square" rtlCol="1">
            <a:spAutoFit/>
          </a:bodyPr>
          <a:lstStyle/>
          <a:p>
            <a:r>
              <a:rPr lang="he-IL" dirty="0" smtClean="0"/>
              <a:t>10</a:t>
            </a:r>
            <a:endParaRPr lang="he-IL" dirty="0"/>
          </a:p>
        </p:txBody>
      </p:sp>
      <p:sp>
        <p:nvSpPr>
          <p:cNvPr id="42" name="TextBox 41"/>
          <p:cNvSpPr txBox="1"/>
          <p:nvPr/>
        </p:nvSpPr>
        <p:spPr>
          <a:xfrm>
            <a:off x="2518644" y="629856"/>
            <a:ext cx="6687665" cy="400110"/>
          </a:xfrm>
          <a:prstGeom prst="rect">
            <a:avLst/>
          </a:prstGeom>
          <a:noFill/>
        </p:spPr>
        <p:txBody>
          <a:bodyPr wrap="square" rtlCol="1">
            <a:spAutoFit/>
          </a:bodyPr>
          <a:lstStyle/>
          <a:p>
            <a:pPr algn="ctr"/>
            <a:r>
              <a:rPr lang="he-IL" sz="2000" b="1" dirty="0" smtClean="0"/>
              <a:t>הזנה היא אחריות גדולה – </a:t>
            </a:r>
            <a:r>
              <a:rPr lang="he-IL" b="1" dirty="0" smtClean="0"/>
              <a:t>נדרש שיתוף פעולה, במשפחה ובעולם!</a:t>
            </a:r>
            <a:endParaRPr lang="he-IL" b="1" dirty="0"/>
          </a:p>
        </p:txBody>
      </p:sp>
    </p:spTree>
    <p:extLst>
      <p:ext uri="{BB962C8B-B14F-4D97-AF65-F5344CB8AC3E}">
        <p14:creationId xmlns:p14="http://schemas.microsoft.com/office/powerpoint/2010/main" val="3984439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4370427"/>
          </a:xfrm>
          <a:prstGeom prst="rect">
            <a:avLst/>
          </a:prstGeom>
          <a:noFill/>
          <a:ln w="6350">
            <a:noFill/>
          </a:ln>
        </p:spPr>
        <p:txBody>
          <a:bodyPr wrap="square" rtlCol="1">
            <a:spAutoFit/>
          </a:bodyPr>
          <a:lstStyle/>
          <a:p>
            <a:r>
              <a:rPr lang="he-IL" b="1" dirty="0" smtClean="0"/>
              <a:t>דעת גדולים</a:t>
            </a:r>
            <a:r>
              <a:rPr lang="he-IL" dirty="0" smtClean="0"/>
              <a:t>:</a:t>
            </a:r>
          </a:p>
          <a:p>
            <a:r>
              <a:rPr lang="he-IL" sz="1200" dirty="0" smtClean="0"/>
              <a:t> </a:t>
            </a:r>
            <a:endParaRPr lang="he-IL" sz="1200" dirty="0"/>
          </a:p>
          <a:p>
            <a:pPr marL="171450" indent="-171450">
              <a:buFont typeface="Wingdings" pitchFamily="2" charset="2"/>
              <a:buChar char="ü"/>
            </a:pPr>
            <a:r>
              <a:rPr lang="he-IL" sz="1400" dirty="0"/>
              <a:t>האם את הארוחה העיקרית שלכם אתם אוכלים </a:t>
            </a:r>
            <a:r>
              <a:rPr lang="he-IL" sz="1400" dirty="0" smtClean="0"/>
              <a:t>בשעות החשכה </a:t>
            </a:r>
            <a:r>
              <a:rPr lang="he-IL" sz="1400" dirty="0"/>
              <a:t>או בצהרים?</a:t>
            </a:r>
          </a:p>
          <a:p>
            <a:pPr marL="171450" indent="-171450">
              <a:buFont typeface="Wingdings" pitchFamily="2" charset="2"/>
              <a:buChar char="ü"/>
            </a:pPr>
            <a:endParaRPr lang="he-IL" sz="1400" dirty="0"/>
          </a:p>
          <a:p>
            <a:pPr marL="171450" indent="-171450">
              <a:buFont typeface="Wingdings" pitchFamily="2" charset="2"/>
              <a:buChar char="ü"/>
            </a:pPr>
            <a:r>
              <a:rPr lang="he-IL" sz="1400" dirty="0"/>
              <a:t>האם אתם נוהגים לאכול גם לפני </a:t>
            </a:r>
            <a:r>
              <a:rPr lang="he-IL" sz="1400" dirty="0" smtClean="0"/>
              <a:t>השינה או באמצע הלילה?</a:t>
            </a:r>
            <a:endParaRPr lang="he-IL" sz="1400" dirty="0"/>
          </a:p>
          <a:p>
            <a:pPr marL="171450" indent="-171450">
              <a:buFont typeface="Wingdings" pitchFamily="2" charset="2"/>
              <a:buChar char="ü"/>
            </a:pPr>
            <a:endParaRPr lang="he-IL" sz="1400" dirty="0"/>
          </a:p>
          <a:p>
            <a:pPr marL="171450" indent="-171450">
              <a:buFont typeface="Wingdings" pitchFamily="2" charset="2"/>
              <a:buChar char="ü"/>
            </a:pPr>
            <a:r>
              <a:rPr lang="he-IL" sz="1400" dirty="0"/>
              <a:t>איזו חשיבות יש בעיניכם למראה של המזון ולצורת ההגשה שלו?</a:t>
            </a:r>
          </a:p>
          <a:p>
            <a:pPr marL="171450" indent="-171450">
              <a:buFont typeface="Wingdings" pitchFamily="2" charset="2"/>
              <a:buChar char="ü"/>
            </a:pPr>
            <a:endParaRPr lang="he-IL" sz="1200" dirty="0"/>
          </a:p>
          <a:p>
            <a:pPr marL="285750" indent="-285750">
              <a:buFont typeface="Wingdings" pitchFamily="2" charset="2"/>
              <a:buChar char="ü"/>
            </a:pPr>
            <a:endParaRPr lang="he-IL" sz="1400" b="1" dirty="0"/>
          </a:p>
          <a:p>
            <a:pPr marL="171450" indent="-171450">
              <a:buFont typeface="Wingdings" pitchFamily="2" charset="2"/>
              <a:buChar char="ü"/>
            </a:pPr>
            <a:endParaRPr lang="he-IL" sz="1200" b="1"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a:p>
        </p:txBody>
      </p:sp>
      <p:sp>
        <p:nvSpPr>
          <p:cNvPr id="40" name="TextBox 39"/>
          <p:cNvSpPr txBox="1"/>
          <p:nvPr/>
        </p:nvSpPr>
        <p:spPr>
          <a:xfrm>
            <a:off x="107504" y="611396"/>
            <a:ext cx="3816424" cy="369332"/>
          </a:xfrm>
          <a:prstGeom prst="rect">
            <a:avLst/>
          </a:prstGeom>
          <a:noFill/>
        </p:spPr>
        <p:txBody>
          <a:bodyPr wrap="square" rtlCol="1">
            <a:spAutoFit/>
          </a:bodyPr>
          <a:lstStyle/>
          <a:p>
            <a:pPr algn="l"/>
            <a:r>
              <a:rPr lang="he-IL" sz="900" dirty="0" smtClean="0"/>
              <a:t>תכנית </a:t>
            </a:r>
            <a:r>
              <a:rPr lang="he-IL" sz="900" b="1" dirty="0" smtClean="0"/>
              <a:t>ניחוחות קדומים</a:t>
            </a:r>
            <a:r>
              <a:rPr lang="he-IL" sz="900" dirty="0" smtClean="0"/>
              <a:t>, בי"ס גיבורי ישראל, ת"א.</a:t>
            </a:r>
          </a:p>
          <a:p>
            <a:pPr algn="l"/>
            <a:r>
              <a:rPr lang="he-IL" sz="900" dirty="0" err="1" smtClean="0"/>
              <a:t>ה.ל.א</a:t>
            </a:r>
            <a:r>
              <a:rPr lang="he-IL" sz="900" dirty="0" smtClean="0"/>
              <a:t>. 2012 בזיקה לנושא השנתי</a:t>
            </a:r>
            <a:endParaRPr lang="he-IL" sz="900"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t>כ </a:t>
            </a:r>
            <a:r>
              <a:rPr lang="he-IL" sz="2800" dirty="0"/>
              <a:t>ז ה  ר א ה  ו ח ד ש </a:t>
            </a:r>
            <a:endParaRPr lang="he-IL" sz="3200" dirty="0"/>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276999"/>
          </a:xfrm>
          <a:prstGeom prst="rect">
            <a:avLst/>
          </a:prstGeom>
        </p:spPr>
        <p:txBody>
          <a:bodyPr>
            <a:spAutoFit/>
          </a:bodyPr>
          <a:lstStyle/>
          <a:p>
            <a:endParaRPr lang="he-IL" sz="1200" dirty="0"/>
          </a:p>
        </p:txBody>
      </p:sp>
      <p:sp>
        <p:nvSpPr>
          <p:cNvPr id="17" name="TextBox 16"/>
          <p:cNvSpPr txBox="1"/>
          <p:nvPr/>
        </p:nvSpPr>
        <p:spPr>
          <a:xfrm>
            <a:off x="6767800" y="1124744"/>
            <a:ext cx="2340704" cy="2585323"/>
          </a:xfrm>
          <a:prstGeom prst="rect">
            <a:avLst/>
          </a:prstGeom>
          <a:noFill/>
        </p:spPr>
        <p:txBody>
          <a:bodyPr wrap="square" rtlCol="0">
            <a:spAutoFit/>
          </a:bodyPr>
          <a:lstStyle/>
          <a:p>
            <a:pPr algn="just"/>
            <a:r>
              <a:rPr lang="he-IL" b="1" dirty="0" smtClean="0"/>
              <a:t>אגוזים לפיצוח: </a:t>
            </a:r>
          </a:p>
          <a:p>
            <a:r>
              <a:rPr lang="he-IL" sz="1200" dirty="0" smtClean="0"/>
              <a:t>מילים </a:t>
            </a:r>
            <a:r>
              <a:rPr lang="he-IL" sz="1200" dirty="0"/>
              <a:t>לא מובנות: פת בסלו, </a:t>
            </a:r>
            <a:r>
              <a:rPr lang="he-IL" sz="1200" dirty="0" err="1"/>
              <a:t>סומין</a:t>
            </a:r>
            <a:endParaRPr lang="he-IL" sz="1200" dirty="0"/>
          </a:p>
          <a:p>
            <a:pPr marL="171450" indent="-171450">
              <a:buFont typeface="Wingdings" pitchFamily="2" charset="2"/>
              <a:buChar char="ü"/>
            </a:pPr>
            <a:r>
              <a:rPr lang="he-IL" sz="1200" dirty="0" smtClean="0"/>
              <a:t>במה </a:t>
            </a:r>
            <a:r>
              <a:rPr lang="he-IL" sz="1200" dirty="0"/>
              <a:t>שונה זה שיש לו לחם בסל מזה שאין לא לחם בסל? – רב אמי לא מסביר. למה? </a:t>
            </a:r>
          </a:p>
          <a:p>
            <a:pPr marL="171450" indent="-171450">
              <a:buFont typeface="Wingdings" pitchFamily="2" charset="2"/>
              <a:buChar char="ü"/>
            </a:pPr>
            <a:r>
              <a:rPr lang="he-IL" sz="1200" dirty="0" smtClean="0"/>
              <a:t>מה </a:t>
            </a:r>
            <a:r>
              <a:rPr lang="he-IL" sz="1200" dirty="0"/>
              <a:t>זה משנה באיזה חלק של היממה אוכלים. ואם אני רעב בלילה? </a:t>
            </a:r>
          </a:p>
          <a:p>
            <a:pPr marL="171450" indent="-171450">
              <a:buFont typeface="Wingdings" pitchFamily="2" charset="2"/>
              <a:buChar char="ü"/>
            </a:pPr>
            <a:r>
              <a:rPr lang="he-IL" sz="1200" dirty="0" smtClean="0"/>
              <a:t>מה </a:t>
            </a:r>
            <a:r>
              <a:rPr lang="he-IL" sz="1200" dirty="0"/>
              <a:t>זה ספר האגדה? מה זה מסכת יומא?</a:t>
            </a:r>
          </a:p>
          <a:p>
            <a:pPr marL="171450" indent="-171450">
              <a:buFont typeface="Wingdings" pitchFamily="2" charset="2"/>
              <a:buChar char="ü"/>
            </a:pPr>
            <a:r>
              <a:rPr lang="he-IL" sz="1200" dirty="0" smtClean="0"/>
              <a:t>במה </a:t>
            </a:r>
            <a:r>
              <a:rPr lang="he-IL" sz="1200" dirty="0"/>
              <a:t>שונה זה שרואה מה הוא אוכל מזה שלא רואה מה הוא אוכל?</a:t>
            </a:r>
          </a:p>
        </p:txBody>
      </p:sp>
      <p:sp>
        <p:nvSpPr>
          <p:cNvPr id="34" name="TextBox 33"/>
          <p:cNvSpPr txBox="1"/>
          <p:nvPr/>
        </p:nvSpPr>
        <p:spPr>
          <a:xfrm>
            <a:off x="6660232" y="3645024"/>
            <a:ext cx="2452056" cy="3139321"/>
          </a:xfrm>
          <a:prstGeom prst="rect">
            <a:avLst/>
          </a:prstGeom>
          <a:noFill/>
        </p:spPr>
        <p:txBody>
          <a:bodyPr wrap="square" rtlCol="0">
            <a:spAutoFit/>
          </a:bodyPr>
          <a:lstStyle/>
          <a:p>
            <a:r>
              <a:rPr lang="he-IL" b="1" dirty="0" smtClean="0"/>
              <a:t>שיחה בשעת הסעודה:</a:t>
            </a:r>
          </a:p>
          <a:p>
            <a:r>
              <a:rPr lang="he-IL" sz="1200" u="sng" dirty="0" smtClean="0"/>
              <a:t>רב </a:t>
            </a:r>
            <a:r>
              <a:rPr lang="he-IL" sz="1200" u="sng" dirty="0"/>
              <a:t>אמי שלום</a:t>
            </a:r>
            <a:r>
              <a:rPr lang="he-IL" sz="1200" dirty="0"/>
              <a:t>, אם אני שוכח בבית את הכריך או הפרי, אני באמת מרגיש שונה...</a:t>
            </a:r>
          </a:p>
          <a:p>
            <a:endParaRPr lang="he-IL" sz="1200" dirty="0"/>
          </a:p>
          <a:p>
            <a:r>
              <a:rPr lang="he-IL" sz="1200" u="sng" dirty="0"/>
              <a:t>לכבוד רב אסי</a:t>
            </a:r>
            <a:r>
              <a:rPr lang="he-IL" sz="1200" dirty="0"/>
              <a:t>, לפעמים אני לא שם לב למה שאני אוכל. זה כאילו שאני עיוור...</a:t>
            </a:r>
          </a:p>
          <a:p>
            <a:endParaRPr lang="he-IL" sz="1200" dirty="0"/>
          </a:p>
          <a:p>
            <a:r>
              <a:rPr lang="he-IL" sz="1200" u="sng" dirty="0"/>
              <a:t>לכבוד כבוד הרב יוסף</a:t>
            </a:r>
            <a:r>
              <a:rPr lang="he-IL" sz="1200" dirty="0"/>
              <a:t>, אני דווקא חושב שיש הרבה ילדים שאוכלים בעיניים: מה שנראה להם מגרה, הם מיד אוכלים, בלי לבדוק אם זה מתאים.</a:t>
            </a:r>
          </a:p>
          <a:p>
            <a:endParaRPr lang="he-IL" sz="1200" u="sng" dirty="0" smtClean="0"/>
          </a:p>
          <a:p>
            <a:r>
              <a:rPr lang="he-IL" sz="1200" u="sng" dirty="0" smtClean="0"/>
              <a:t>לכבוד </a:t>
            </a:r>
            <a:r>
              <a:rPr lang="he-IL" sz="1200" u="sng" dirty="0" err="1"/>
              <a:t>אביי</a:t>
            </a:r>
            <a:r>
              <a:rPr lang="he-IL" sz="1200" u="sng" dirty="0"/>
              <a:t> </a:t>
            </a:r>
            <a:r>
              <a:rPr lang="he-IL" sz="1200" dirty="0"/>
              <a:t>(שם מוזר): ההורים שלי חוזרים מאוחר מהעבודה, ואוכלים בלילה, אבל רק מזון קל ובריא.</a:t>
            </a:r>
          </a:p>
        </p:txBody>
      </p:sp>
      <p:sp>
        <p:nvSpPr>
          <p:cNvPr id="35" name="TextBox 34"/>
          <p:cNvSpPr txBox="1"/>
          <p:nvPr/>
        </p:nvSpPr>
        <p:spPr>
          <a:xfrm>
            <a:off x="2771800" y="4941168"/>
            <a:ext cx="3960440" cy="1908215"/>
          </a:xfrm>
          <a:prstGeom prst="rect">
            <a:avLst/>
          </a:prstGeom>
          <a:noFill/>
        </p:spPr>
        <p:txBody>
          <a:bodyPr wrap="square" rtlCol="0">
            <a:spAutoFit/>
          </a:bodyPr>
          <a:lstStyle/>
          <a:p>
            <a:pPr lvl="0"/>
            <a:r>
              <a:rPr lang="he-IL" b="1" dirty="0" smtClean="0">
                <a:solidFill>
                  <a:prstClr val="black"/>
                </a:solidFill>
              </a:rPr>
              <a:t>דימוי חזותי</a:t>
            </a:r>
            <a:r>
              <a:rPr lang="he-IL" dirty="0" smtClean="0">
                <a:solidFill>
                  <a:prstClr val="black"/>
                </a:solidFill>
              </a:rPr>
              <a:t>: </a:t>
            </a: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r>
              <a:rPr lang="he-IL" sz="1600" b="1" dirty="0" smtClean="0">
                <a:solidFill>
                  <a:prstClr val="black"/>
                </a:solidFill>
              </a:rPr>
              <a:t>מתוך האינטרנט, אולי בעיתון אולי מן </a:t>
            </a:r>
            <a:r>
              <a:rPr lang="he-IL" sz="1600" b="1" dirty="0" err="1" smtClean="0">
                <a:solidFill>
                  <a:prstClr val="black"/>
                </a:solidFill>
              </a:rPr>
              <a:t>הדימיון</a:t>
            </a:r>
            <a:r>
              <a:rPr lang="he-IL" sz="1600" b="1" dirty="0" smtClean="0">
                <a:solidFill>
                  <a:prstClr val="black"/>
                </a:solidFill>
              </a:rPr>
              <a:t>.</a:t>
            </a:r>
            <a:endParaRPr lang="he-IL" sz="2400" b="1" dirty="0" smtClean="0">
              <a:solidFill>
                <a:prstClr val="black"/>
              </a:solidFill>
            </a:endParaRPr>
          </a:p>
        </p:txBody>
      </p:sp>
      <p:sp>
        <p:nvSpPr>
          <p:cNvPr id="36" name="TextBox 35"/>
          <p:cNvSpPr txBox="1"/>
          <p:nvPr/>
        </p:nvSpPr>
        <p:spPr>
          <a:xfrm>
            <a:off x="0" y="1124744"/>
            <a:ext cx="2735288" cy="3323987"/>
          </a:xfrm>
          <a:prstGeom prst="rect">
            <a:avLst/>
          </a:prstGeom>
          <a:noFill/>
        </p:spPr>
        <p:txBody>
          <a:bodyPr wrap="square" rtlCol="0">
            <a:spAutoFit/>
          </a:bodyPr>
          <a:lstStyle/>
          <a:p>
            <a:pPr lvl="0" algn="just"/>
            <a:r>
              <a:rPr lang="he-IL" b="1" dirty="0"/>
              <a:t>תבלינים: </a:t>
            </a:r>
            <a:endParaRPr lang="he-IL" b="1" dirty="0" smtClean="0"/>
          </a:p>
          <a:p>
            <a:pPr lvl="0" algn="just"/>
            <a:endParaRPr lang="he-IL" sz="1200" b="1" dirty="0"/>
          </a:p>
          <a:p>
            <a:r>
              <a:rPr lang="he-IL" sz="1200" b="1" u="sng" dirty="0"/>
              <a:t>שפת ימינו</a:t>
            </a:r>
            <a:r>
              <a:rPr lang="he-IL" sz="1200" dirty="0"/>
              <a:t>: שיחה בין ארבעה רבנים. אחד אומר שלא לכולם יש אוכל; שני אומר שלא כולם שמים לב למה שהם אוכלים; שלישי מדגיש שמי שלא רואה (שם לב, בוחר) לפעמים אוכל יותר מדי; והאחרון מסכם: מי שיש לו מה לאכול, שיאכל באור מלא, בתשומת לב. </a:t>
            </a:r>
          </a:p>
          <a:p>
            <a:endParaRPr lang="he-IL" sz="1200" dirty="0"/>
          </a:p>
          <a:p>
            <a:r>
              <a:rPr lang="he-IL" sz="1200" b="1" u="sng" dirty="0"/>
              <a:t>בחרוזים</a:t>
            </a:r>
            <a:r>
              <a:rPr lang="he-IL" sz="1200" b="1" dirty="0"/>
              <a:t>: </a:t>
            </a:r>
            <a:r>
              <a:rPr lang="he-IL" sz="1200" dirty="0"/>
              <a:t>אל תאכל בעיוורון, פן ייתקע לך בגרון....</a:t>
            </a:r>
          </a:p>
          <a:p>
            <a:endParaRPr lang="he-IL" sz="1200" dirty="0"/>
          </a:p>
          <a:p>
            <a:r>
              <a:rPr lang="he-IL" sz="1200" b="1" u="sng" dirty="0"/>
              <a:t>משפט המשך</a:t>
            </a:r>
            <a:r>
              <a:rPr lang="he-IL" sz="1200" b="1" dirty="0"/>
              <a:t>: </a:t>
            </a:r>
            <a:r>
              <a:rPr lang="he-IL" sz="1200" dirty="0" smtClean="0"/>
              <a:t>אמרתי אני: אין דומה מי שיש לו תיאבון למי שכל הזמן צריך להפציר בו שיאכל.</a:t>
            </a:r>
          </a:p>
          <a:p>
            <a:r>
              <a:rPr lang="he-IL" sz="1200" b="1" u="sng" dirty="0" smtClean="0"/>
              <a:t>סיפור </a:t>
            </a:r>
            <a:r>
              <a:rPr lang="he-IL" sz="1200" b="1" u="sng" dirty="0"/>
              <a:t>דמיוני</a:t>
            </a:r>
            <a:r>
              <a:rPr lang="he-IL" sz="1200" b="1" dirty="0"/>
              <a:t>: </a:t>
            </a:r>
            <a:r>
              <a:rPr lang="he-IL" sz="1200" dirty="0"/>
              <a:t>...</a:t>
            </a:r>
          </a:p>
        </p:txBody>
      </p:sp>
      <p:grpSp>
        <p:nvGrpSpPr>
          <p:cNvPr id="6" name="Group 5"/>
          <p:cNvGrpSpPr/>
          <p:nvPr/>
        </p:nvGrpSpPr>
        <p:grpSpPr>
          <a:xfrm>
            <a:off x="3124260" y="4764489"/>
            <a:ext cx="799668" cy="434245"/>
            <a:chOff x="3285985" y="4779706"/>
            <a:chExt cx="799668" cy="434245"/>
          </a:xfrm>
        </p:grpSpPr>
        <p:sp>
          <p:nvSpPr>
            <p:cNvPr id="28" name="Curved Right Arrow 27"/>
            <p:cNvSpPr/>
            <p:nvPr/>
          </p:nvSpPr>
          <p:spPr>
            <a:xfrm rot="8018420" flipH="1">
              <a:off x="3537985" y="4527706"/>
              <a:ext cx="288000" cy="792000"/>
            </a:xfrm>
            <a:prstGeom prst="curvedRightArrow">
              <a:avLst>
                <a:gd name="adj1" fmla="val 25000"/>
                <a:gd name="adj2" fmla="val 88788"/>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38" name="Isosceles Triangle 37"/>
            <p:cNvSpPr/>
            <p:nvPr/>
          </p:nvSpPr>
          <p:spPr>
            <a:xfrm rot="2768832">
              <a:off x="3905653" y="5033951"/>
              <a:ext cx="288000" cy="72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525580" y="2118395"/>
            <a:ext cx="684605" cy="495755"/>
            <a:chOff x="1673109" y="2966187"/>
            <a:chExt cx="1555530" cy="913038"/>
          </a:xfrm>
        </p:grpSpPr>
        <p:sp>
          <p:nvSpPr>
            <p:cNvPr id="31" name="Curved Right Arrow 30"/>
            <p:cNvSpPr/>
            <p:nvPr/>
          </p:nvSpPr>
          <p:spPr>
            <a:xfrm rot="3115868" flipH="1">
              <a:off x="2212664" y="2863250"/>
              <a:ext cx="476420" cy="155553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26" name="Isosceles Triangle 25"/>
            <p:cNvSpPr/>
            <p:nvPr/>
          </p:nvSpPr>
          <p:spPr>
            <a:xfrm rot="19893161">
              <a:off x="2657793" y="2966187"/>
              <a:ext cx="468000" cy="14401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7" name="Group 6"/>
          <p:cNvGrpSpPr/>
          <p:nvPr/>
        </p:nvGrpSpPr>
        <p:grpSpPr>
          <a:xfrm rot="19132076">
            <a:off x="2339400" y="4662076"/>
            <a:ext cx="1008112" cy="560831"/>
            <a:chOff x="1654946" y="4547428"/>
            <a:chExt cx="1543014" cy="787862"/>
          </a:xfrm>
        </p:grpSpPr>
        <p:sp>
          <p:nvSpPr>
            <p:cNvPr id="30" name="Curved Right Arrow 29"/>
            <p:cNvSpPr/>
            <p:nvPr/>
          </p:nvSpPr>
          <p:spPr>
            <a:xfrm rot="4169000" flipH="1">
              <a:off x="2183264" y="4327718"/>
              <a:ext cx="479254" cy="153589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7" name="Isosceles Triangle 36"/>
            <p:cNvSpPr/>
            <p:nvPr/>
          </p:nvSpPr>
          <p:spPr>
            <a:xfrm rot="20291022">
              <a:off x="2801960" y="454742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5" name="Group 4"/>
          <p:cNvGrpSpPr/>
          <p:nvPr/>
        </p:nvGrpSpPr>
        <p:grpSpPr>
          <a:xfrm>
            <a:off x="6722009" y="3080719"/>
            <a:ext cx="768964" cy="1332000"/>
            <a:chOff x="6521882" y="3690554"/>
            <a:chExt cx="768964" cy="1332000"/>
          </a:xfrm>
        </p:grpSpPr>
        <p:sp>
          <p:nvSpPr>
            <p:cNvPr id="33" name="Curved Right Arrow 32"/>
            <p:cNvSpPr/>
            <p:nvPr/>
          </p:nvSpPr>
          <p:spPr>
            <a:xfrm rot="8570714" flipH="1">
              <a:off x="6521882" y="3690554"/>
              <a:ext cx="360000" cy="1332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9" name="Isosceles Triangle 38"/>
            <p:cNvSpPr/>
            <p:nvPr/>
          </p:nvSpPr>
          <p:spPr>
            <a:xfrm rot="2730997">
              <a:off x="7038846" y="4671306"/>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3" name="Group 2"/>
          <p:cNvGrpSpPr/>
          <p:nvPr/>
        </p:nvGrpSpPr>
        <p:grpSpPr>
          <a:xfrm>
            <a:off x="6367205" y="1922721"/>
            <a:ext cx="939830" cy="438208"/>
            <a:chOff x="6224457" y="1323578"/>
            <a:chExt cx="1094787" cy="491585"/>
          </a:xfrm>
        </p:grpSpPr>
        <p:sp>
          <p:nvSpPr>
            <p:cNvPr id="32" name="Curved Right Arrow 31"/>
            <p:cNvSpPr/>
            <p:nvPr/>
          </p:nvSpPr>
          <p:spPr>
            <a:xfrm rot="2943674">
              <a:off x="6533626" y="1116333"/>
              <a:ext cx="389661" cy="1008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200">
                <a:solidFill>
                  <a:schemeClr val="tx1"/>
                </a:solidFill>
              </a:endParaRPr>
            </a:p>
          </p:txBody>
        </p:sp>
        <p:sp>
          <p:nvSpPr>
            <p:cNvPr id="41" name="Isosceles Triangle 40"/>
            <p:cNvSpPr/>
            <p:nvPr/>
          </p:nvSpPr>
          <p:spPr>
            <a:xfrm rot="7976836">
              <a:off x="7067244" y="146757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sp>
        <p:nvSpPr>
          <p:cNvPr id="43" name="TextBox 42"/>
          <p:cNvSpPr txBox="1"/>
          <p:nvPr/>
        </p:nvSpPr>
        <p:spPr>
          <a:xfrm>
            <a:off x="2860178" y="1216589"/>
            <a:ext cx="3783684" cy="3724096"/>
          </a:xfrm>
          <a:prstGeom prst="rect">
            <a:avLst/>
          </a:prstGeom>
          <a:noFill/>
          <a:ln w="19050">
            <a:solidFill>
              <a:schemeClr val="tx2">
                <a:lumMod val="75000"/>
              </a:schemeClr>
            </a:solidFill>
          </a:ln>
        </p:spPr>
        <p:txBody>
          <a:bodyPr wrap="square" rtlCol="1">
            <a:spAutoFit/>
          </a:bodyPr>
          <a:lstStyle/>
          <a:p>
            <a:r>
              <a:rPr lang="he-IL" sz="2000" u="sng" dirty="0"/>
              <a:t>ר</a:t>
            </a:r>
            <a:r>
              <a:rPr lang="he-IL" sz="2000" b="1" u="sng" dirty="0">
                <a:solidFill>
                  <a:srgbClr val="C00000"/>
                </a:solidFill>
              </a:rPr>
              <a:t>' </a:t>
            </a:r>
            <a:r>
              <a:rPr lang="he-IL" sz="2000" b="1" dirty="0" smtClean="0">
                <a:solidFill>
                  <a:srgbClr val="C00000"/>
                </a:solidFill>
              </a:rPr>
              <a:t>אַמִּי</a:t>
            </a:r>
            <a:r>
              <a:rPr lang="he-IL" sz="2000" b="1" u="sng" dirty="0" smtClean="0">
                <a:solidFill>
                  <a:srgbClr val="C00000"/>
                </a:solidFill>
              </a:rPr>
              <a:t> </a:t>
            </a:r>
            <a:r>
              <a:rPr lang="he-IL" sz="2000" b="1" u="sng" dirty="0">
                <a:solidFill>
                  <a:srgbClr val="C00000"/>
                </a:solidFill>
              </a:rPr>
              <a:t>אמר</a:t>
            </a:r>
            <a:r>
              <a:rPr lang="he-IL" sz="2000" b="1" dirty="0">
                <a:solidFill>
                  <a:srgbClr val="C00000"/>
                </a:solidFill>
              </a:rPr>
              <a:t>: אינו דומה מי שיש לו פת בסלו למי שאין לו פת בסלו; </a:t>
            </a:r>
          </a:p>
          <a:p>
            <a:endParaRPr lang="he-IL" sz="2000" b="1" u="sng" dirty="0">
              <a:solidFill>
                <a:srgbClr val="C00000"/>
              </a:solidFill>
            </a:endParaRPr>
          </a:p>
          <a:p>
            <a:r>
              <a:rPr lang="he-IL" sz="2000" b="1" u="sng" dirty="0">
                <a:solidFill>
                  <a:srgbClr val="C00000"/>
                </a:solidFill>
              </a:rPr>
              <a:t>ורב </a:t>
            </a:r>
            <a:r>
              <a:rPr lang="he-IL" sz="2000" b="1" dirty="0">
                <a:solidFill>
                  <a:srgbClr val="C00000"/>
                </a:solidFill>
              </a:rPr>
              <a:t>אַסִּי </a:t>
            </a:r>
            <a:r>
              <a:rPr lang="he-IL" sz="2000" b="1" u="sng" dirty="0">
                <a:solidFill>
                  <a:srgbClr val="C00000"/>
                </a:solidFill>
              </a:rPr>
              <a:t>אמר</a:t>
            </a:r>
            <a:r>
              <a:rPr lang="he-IL" sz="2000" b="1" dirty="0">
                <a:solidFill>
                  <a:srgbClr val="C00000"/>
                </a:solidFill>
              </a:rPr>
              <a:t>: אינו דומה מי שרואה ואוכל למי שאינו רואה ואוכל.</a:t>
            </a:r>
            <a:endParaRPr lang="en-US" sz="2000" b="1" dirty="0">
              <a:solidFill>
                <a:srgbClr val="C00000"/>
              </a:solidFill>
            </a:endParaRPr>
          </a:p>
          <a:p>
            <a:endParaRPr lang="he-IL" sz="2000" b="1" u="sng" dirty="0">
              <a:solidFill>
                <a:srgbClr val="C00000"/>
              </a:solidFill>
            </a:endParaRPr>
          </a:p>
          <a:p>
            <a:r>
              <a:rPr lang="he-IL" sz="2000" b="1" u="sng" dirty="0">
                <a:solidFill>
                  <a:srgbClr val="C00000"/>
                </a:solidFill>
              </a:rPr>
              <a:t>אמר רַב יוֹסֵף</a:t>
            </a:r>
            <a:r>
              <a:rPr lang="he-IL" sz="2000" b="1" dirty="0">
                <a:solidFill>
                  <a:srgbClr val="C00000"/>
                </a:solidFill>
              </a:rPr>
              <a:t>: מכאן רמז </a:t>
            </a:r>
            <a:r>
              <a:rPr lang="he-IL" sz="2000" b="1" dirty="0" err="1">
                <a:solidFill>
                  <a:srgbClr val="C00000"/>
                </a:solidFill>
              </a:rPr>
              <a:t>לסומין</a:t>
            </a:r>
            <a:r>
              <a:rPr lang="he-IL" sz="2000" b="1" dirty="0">
                <a:solidFill>
                  <a:srgbClr val="C00000"/>
                </a:solidFill>
              </a:rPr>
              <a:t>, שאוכלים ואינם שבעים. </a:t>
            </a:r>
            <a:endParaRPr lang="en-US" sz="2000" b="1" dirty="0">
              <a:solidFill>
                <a:srgbClr val="C00000"/>
              </a:solidFill>
            </a:endParaRPr>
          </a:p>
          <a:p>
            <a:endParaRPr lang="he-IL" sz="2000" b="1" dirty="0">
              <a:solidFill>
                <a:srgbClr val="C00000"/>
              </a:solidFill>
            </a:endParaRPr>
          </a:p>
          <a:p>
            <a:r>
              <a:rPr lang="he-IL" sz="2000" b="1" u="sng" dirty="0">
                <a:solidFill>
                  <a:srgbClr val="C00000"/>
                </a:solidFill>
              </a:rPr>
              <a:t>אמר </a:t>
            </a:r>
            <a:r>
              <a:rPr lang="he-IL" sz="2000" b="1" u="sng" dirty="0" err="1">
                <a:solidFill>
                  <a:srgbClr val="C00000"/>
                </a:solidFill>
              </a:rPr>
              <a:t>אַבֵּיי</a:t>
            </a:r>
            <a:r>
              <a:rPr lang="he-IL" sz="2000" b="1" dirty="0">
                <a:solidFill>
                  <a:srgbClr val="C00000"/>
                </a:solidFill>
              </a:rPr>
              <a:t>: ... מי שיש לו סעודה, לא </a:t>
            </a:r>
            <a:r>
              <a:rPr lang="he-IL" sz="2000" b="1" dirty="0" err="1">
                <a:solidFill>
                  <a:srgbClr val="C00000"/>
                </a:solidFill>
              </a:rPr>
              <a:t>יאכלֶנה</a:t>
            </a:r>
            <a:r>
              <a:rPr lang="he-IL" sz="2000" b="1" dirty="0">
                <a:solidFill>
                  <a:srgbClr val="C00000"/>
                </a:solidFill>
              </a:rPr>
              <a:t> אלא ביום. </a:t>
            </a:r>
            <a:endParaRPr lang="he-IL" sz="1600" b="1" dirty="0">
              <a:solidFill>
                <a:srgbClr val="C00000"/>
              </a:solidFill>
            </a:endParaRPr>
          </a:p>
          <a:p>
            <a:r>
              <a:rPr lang="he-IL" sz="1600" dirty="0"/>
              <a:t>מסכת יומא, עד. ספר האגדה, עמ' </a:t>
            </a:r>
            <a:r>
              <a:rPr lang="he-IL" sz="1600" dirty="0" err="1"/>
              <a:t>תסז</a:t>
            </a:r>
            <a:endParaRPr lang="he-IL" sz="1600" dirty="0"/>
          </a:p>
        </p:txBody>
      </p:sp>
      <p:sp>
        <p:nvSpPr>
          <p:cNvPr id="11" name="TextBox 10"/>
          <p:cNvSpPr txBox="1"/>
          <p:nvPr/>
        </p:nvSpPr>
        <p:spPr>
          <a:xfrm>
            <a:off x="126550" y="80337"/>
            <a:ext cx="629026" cy="369332"/>
          </a:xfrm>
          <a:prstGeom prst="rect">
            <a:avLst/>
          </a:prstGeom>
          <a:noFill/>
        </p:spPr>
        <p:txBody>
          <a:bodyPr wrap="square" rtlCol="1">
            <a:spAutoFit/>
          </a:bodyPr>
          <a:lstStyle/>
          <a:p>
            <a:r>
              <a:rPr lang="he-IL" dirty="0" smtClean="0"/>
              <a:t>11</a:t>
            </a:r>
            <a:endParaRPr lang="he-IL" dirty="0"/>
          </a:p>
        </p:txBody>
      </p:sp>
      <p:sp>
        <p:nvSpPr>
          <p:cNvPr id="42" name="TextBox 41"/>
          <p:cNvSpPr txBox="1"/>
          <p:nvPr/>
        </p:nvSpPr>
        <p:spPr>
          <a:xfrm>
            <a:off x="2411760" y="629856"/>
            <a:ext cx="6794549" cy="369332"/>
          </a:xfrm>
          <a:prstGeom prst="rect">
            <a:avLst/>
          </a:prstGeom>
          <a:noFill/>
        </p:spPr>
        <p:txBody>
          <a:bodyPr wrap="square" rtlCol="1">
            <a:spAutoFit/>
          </a:bodyPr>
          <a:lstStyle/>
          <a:p>
            <a:pPr algn="ctr"/>
            <a:r>
              <a:rPr lang="he-IL" b="1" dirty="0"/>
              <a:t>ארוחות אוכלים ביום – לא בלילה! </a:t>
            </a:r>
            <a:r>
              <a:rPr lang="he-IL" b="1" dirty="0" smtClean="0"/>
              <a:t>צריך </a:t>
            </a:r>
            <a:r>
              <a:rPr lang="he-IL" b="1" dirty="0"/>
              <a:t>לראות (לדעת) מה נכנס לפה...</a:t>
            </a:r>
          </a:p>
        </p:txBody>
      </p:sp>
    </p:spTree>
    <p:extLst>
      <p:ext uri="{BB962C8B-B14F-4D97-AF65-F5344CB8AC3E}">
        <p14:creationId xmlns:p14="http://schemas.microsoft.com/office/powerpoint/2010/main" val="1781971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4154984"/>
          </a:xfrm>
          <a:prstGeom prst="rect">
            <a:avLst/>
          </a:prstGeom>
          <a:noFill/>
          <a:ln w="6350">
            <a:noFill/>
          </a:ln>
        </p:spPr>
        <p:txBody>
          <a:bodyPr wrap="square" rtlCol="1">
            <a:spAutoFit/>
          </a:bodyPr>
          <a:lstStyle/>
          <a:p>
            <a:r>
              <a:rPr lang="he-IL" b="1" dirty="0" smtClean="0"/>
              <a:t>דעת גדולים</a:t>
            </a:r>
            <a:r>
              <a:rPr lang="he-IL" dirty="0" smtClean="0"/>
              <a:t>:</a:t>
            </a:r>
          </a:p>
          <a:p>
            <a:r>
              <a:rPr lang="he-IL" sz="1200" dirty="0" smtClean="0"/>
              <a:t> </a:t>
            </a:r>
            <a:endParaRPr lang="he-IL" sz="1200" dirty="0"/>
          </a:p>
          <a:p>
            <a:pPr marL="171450" indent="-171450">
              <a:buFont typeface="Wingdings" pitchFamily="2" charset="2"/>
              <a:buChar char="ü"/>
            </a:pPr>
            <a:r>
              <a:rPr lang="he-IL" sz="1600" dirty="0"/>
              <a:t>האם אתם מעדיף תבשילים חמים או קרים?</a:t>
            </a:r>
          </a:p>
          <a:p>
            <a:pPr marL="171450" indent="-171450">
              <a:buFont typeface="Wingdings" pitchFamily="2" charset="2"/>
              <a:buChar char="ü"/>
            </a:pPr>
            <a:endParaRPr lang="he-IL" sz="1600" dirty="0"/>
          </a:p>
          <a:p>
            <a:pPr marL="171450" indent="-171450">
              <a:buFont typeface="Wingdings" pitchFamily="2" charset="2"/>
              <a:buChar char="ü"/>
            </a:pPr>
            <a:r>
              <a:rPr lang="he-IL" sz="1600" dirty="0"/>
              <a:t>מה נאכל בערב שבת הקרוב?</a:t>
            </a:r>
          </a:p>
          <a:p>
            <a:pPr marL="171450" indent="-171450">
              <a:buFont typeface="Wingdings" pitchFamily="2" charset="2"/>
              <a:buChar char="ü"/>
            </a:pPr>
            <a:endParaRPr lang="he-IL" sz="1600" dirty="0"/>
          </a:p>
          <a:p>
            <a:pPr marL="171450" indent="-171450">
              <a:buFont typeface="Wingdings" pitchFamily="2" charset="2"/>
              <a:buChar char="ü"/>
            </a:pPr>
            <a:r>
              <a:rPr lang="he-IL" sz="1600" dirty="0"/>
              <a:t>מהו "תבלין של שבת" בעיניך?</a:t>
            </a:r>
          </a:p>
          <a:p>
            <a:endParaRPr lang="he-IL" sz="1600" dirty="0"/>
          </a:p>
          <a:p>
            <a:pPr marL="171450" indent="-171450">
              <a:buFont typeface="Wingdings" pitchFamily="2" charset="2"/>
              <a:buChar char="ü"/>
            </a:pPr>
            <a:endParaRPr lang="he-IL" sz="1200" dirty="0"/>
          </a:p>
          <a:p>
            <a:pPr marL="285750" indent="-285750">
              <a:buFont typeface="Wingdings" pitchFamily="2" charset="2"/>
              <a:buChar char="ü"/>
            </a:pPr>
            <a:endParaRPr lang="he-IL" sz="1400" b="1" dirty="0"/>
          </a:p>
          <a:p>
            <a:pPr marL="171450" indent="-171450">
              <a:buFont typeface="Wingdings" pitchFamily="2" charset="2"/>
              <a:buChar char="ü"/>
            </a:pPr>
            <a:endParaRPr lang="he-IL" sz="1200" b="1"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a:p>
        </p:txBody>
      </p:sp>
      <p:sp>
        <p:nvSpPr>
          <p:cNvPr id="40" name="TextBox 39"/>
          <p:cNvSpPr txBox="1"/>
          <p:nvPr/>
        </p:nvSpPr>
        <p:spPr>
          <a:xfrm>
            <a:off x="107504" y="611396"/>
            <a:ext cx="3816424" cy="369332"/>
          </a:xfrm>
          <a:prstGeom prst="rect">
            <a:avLst/>
          </a:prstGeom>
          <a:noFill/>
        </p:spPr>
        <p:txBody>
          <a:bodyPr wrap="square" rtlCol="1">
            <a:spAutoFit/>
          </a:bodyPr>
          <a:lstStyle/>
          <a:p>
            <a:pPr algn="l"/>
            <a:r>
              <a:rPr lang="he-IL" sz="900" dirty="0" smtClean="0"/>
              <a:t>תכנית </a:t>
            </a:r>
            <a:r>
              <a:rPr lang="he-IL" sz="900" b="1" dirty="0" smtClean="0"/>
              <a:t>ניחוחות קדומים</a:t>
            </a:r>
            <a:r>
              <a:rPr lang="he-IL" sz="900" dirty="0" smtClean="0"/>
              <a:t>, בי"ס גיבורי ישראל, ת"א.</a:t>
            </a:r>
          </a:p>
          <a:p>
            <a:pPr algn="l"/>
            <a:r>
              <a:rPr lang="he-IL" sz="900" dirty="0" err="1" smtClean="0"/>
              <a:t>ה.ל.א</a:t>
            </a:r>
            <a:r>
              <a:rPr lang="he-IL" sz="900" dirty="0" smtClean="0"/>
              <a:t>. 2012 בזיקה לנושא השנתי</a:t>
            </a:r>
            <a:endParaRPr lang="he-IL" sz="900"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t>כ </a:t>
            </a:r>
            <a:r>
              <a:rPr lang="he-IL" sz="2800" dirty="0"/>
              <a:t>ז ה  ר א ה  ו ח ד ש </a:t>
            </a:r>
            <a:endParaRPr lang="he-IL" sz="3200" dirty="0"/>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276999"/>
          </a:xfrm>
          <a:prstGeom prst="rect">
            <a:avLst/>
          </a:prstGeom>
        </p:spPr>
        <p:txBody>
          <a:bodyPr>
            <a:spAutoFit/>
          </a:bodyPr>
          <a:lstStyle/>
          <a:p>
            <a:endParaRPr lang="he-IL" sz="1200" dirty="0"/>
          </a:p>
        </p:txBody>
      </p:sp>
      <p:sp>
        <p:nvSpPr>
          <p:cNvPr id="17" name="TextBox 16"/>
          <p:cNvSpPr txBox="1"/>
          <p:nvPr/>
        </p:nvSpPr>
        <p:spPr>
          <a:xfrm>
            <a:off x="6755214" y="1124741"/>
            <a:ext cx="2340704" cy="2400657"/>
          </a:xfrm>
          <a:prstGeom prst="rect">
            <a:avLst/>
          </a:prstGeom>
          <a:noFill/>
        </p:spPr>
        <p:txBody>
          <a:bodyPr wrap="square" rtlCol="0">
            <a:spAutoFit/>
          </a:bodyPr>
          <a:lstStyle/>
          <a:p>
            <a:pPr algn="just"/>
            <a:r>
              <a:rPr lang="he-IL" b="1" dirty="0" smtClean="0"/>
              <a:t>אגוזים לפיצוח: </a:t>
            </a:r>
          </a:p>
          <a:p>
            <a:pPr marL="171450" indent="-171450">
              <a:buFont typeface="Wingdings" pitchFamily="2" charset="2"/>
              <a:buChar char="ü"/>
            </a:pPr>
            <a:r>
              <a:rPr lang="he-IL" sz="1200" dirty="0"/>
              <a:t>מילים לא מובנות: </a:t>
            </a:r>
            <a:r>
              <a:rPr lang="he-IL" sz="1200" dirty="0" err="1"/>
              <a:t>אנטונינוס</a:t>
            </a:r>
            <a:r>
              <a:rPr lang="he-IL" sz="1200" dirty="0"/>
              <a:t>,  ערבו לי, תבל, </a:t>
            </a:r>
            <a:r>
              <a:rPr lang="he-IL" sz="1200" dirty="0" smtClean="0"/>
              <a:t>צונן</a:t>
            </a:r>
          </a:p>
          <a:p>
            <a:endParaRPr lang="he-IL" sz="1200" dirty="0"/>
          </a:p>
          <a:p>
            <a:pPr marL="171450" indent="-171450">
              <a:buFont typeface="Wingdings" pitchFamily="2" charset="2"/>
              <a:buChar char="ü"/>
            </a:pPr>
            <a:r>
              <a:rPr lang="he-IL" sz="1200" dirty="0" smtClean="0"/>
              <a:t>מי </a:t>
            </a:r>
            <a:r>
              <a:rPr lang="he-IL" sz="1200" dirty="0"/>
              <a:t>הרב שעשה סעודה </a:t>
            </a:r>
            <a:r>
              <a:rPr lang="he-IL" sz="1200" dirty="0" err="1"/>
              <a:t>לאנטונינוס</a:t>
            </a:r>
            <a:r>
              <a:rPr lang="he-IL" sz="1200" dirty="0"/>
              <a:t>, ומי זה בכלל </a:t>
            </a:r>
            <a:r>
              <a:rPr lang="he-IL" sz="1200" dirty="0" err="1"/>
              <a:t>אנטונינוס</a:t>
            </a:r>
            <a:r>
              <a:rPr lang="he-IL" sz="1200" dirty="0"/>
              <a:t>?</a:t>
            </a:r>
          </a:p>
          <a:p>
            <a:pPr marL="171450" indent="-171450">
              <a:buFont typeface="Wingdings" pitchFamily="2" charset="2"/>
              <a:buChar char="ü"/>
            </a:pPr>
            <a:r>
              <a:rPr lang="he-IL" sz="1200" dirty="0" smtClean="0"/>
              <a:t>למה </a:t>
            </a:r>
            <a:r>
              <a:rPr lang="he-IL" sz="1200" dirty="0"/>
              <a:t>חז"ל כותבים </a:t>
            </a:r>
            <a:r>
              <a:rPr lang="he-IL" sz="1200" dirty="0" err="1"/>
              <a:t>תבשילין</a:t>
            </a:r>
            <a:r>
              <a:rPr lang="he-IL" sz="1200" dirty="0"/>
              <a:t> במקום תבשילים? האם זו טעות דפוס?</a:t>
            </a:r>
          </a:p>
          <a:p>
            <a:pPr marL="171450" indent="-171450">
              <a:buFont typeface="Wingdings" pitchFamily="2" charset="2"/>
              <a:buChar char="ü"/>
            </a:pPr>
            <a:r>
              <a:rPr lang="he-IL" sz="1200" dirty="0" smtClean="0"/>
              <a:t>מי </a:t>
            </a:r>
            <a:r>
              <a:rPr lang="he-IL" sz="1200" dirty="0"/>
              <a:t>אמר למי? כבר התבלבלתי...</a:t>
            </a:r>
          </a:p>
          <a:p>
            <a:pPr marL="171450" indent="-171450">
              <a:buFont typeface="Wingdings" pitchFamily="2" charset="2"/>
              <a:buChar char="ü"/>
            </a:pPr>
            <a:r>
              <a:rPr lang="he-IL" sz="1200" dirty="0"/>
              <a:t>מה זה ספר האגדה? </a:t>
            </a:r>
          </a:p>
          <a:p>
            <a:pPr marL="171450" indent="-171450">
              <a:buFont typeface="Wingdings" pitchFamily="2" charset="2"/>
              <a:buChar char="ü"/>
            </a:pPr>
            <a:r>
              <a:rPr lang="he-IL" sz="1200" dirty="0" smtClean="0"/>
              <a:t>ממתי </a:t>
            </a:r>
            <a:r>
              <a:rPr lang="he-IL" sz="1200" dirty="0"/>
              <a:t>שבת זה תבלין? </a:t>
            </a:r>
            <a:endParaRPr lang="he-IL" sz="1200" dirty="0" smtClean="0"/>
          </a:p>
          <a:p>
            <a:pPr marL="171450" indent="-171450">
              <a:buFont typeface="Wingdings" pitchFamily="2" charset="2"/>
              <a:buChar char="ü"/>
            </a:pPr>
            <a:r>
              <a:rPr lang="he-IL" sz="1200" dirty="0" smtClean="0"/>
              <a:t>למה </a:t>
            </a:r>
            <a:r>
              <a:rPr lang="he-IL" sz="1200" dirty="0"/>
              <a:t>בשבת </a:t>
            </a:r>
            <a:r>
              <a:rPr lang="he-IL" sz="1200" dirty="0" smtClean="0"/>
              <a:t>הוגש </a:t>
            </a:r>
            <a:r>
              <a:rPr lang="he-IL" sz="1200" dirty="0"/>
              <a:t>אוכל קר?</a:t>
            </a:r>
          </a:p>
        </p:txBody>
      </p:sp>
      <p:sp>
        <p:nvSpPr>
          <p:cNvPr id="34" name="TextBox 33"/>
          <p:cNvSpPr txBox="1"/>
          <p:nvPr/>
        </p:nvSpPr>
        <p:spPr>
          <a:xfrm>
            <a:off x="6643862" y="3715906"/>
            <a:ext cx="2452056" cy="3077766"/>
          </a:xfrm>
          <a:prstGeom prst="rect">
            <a:avLst/>
          </a:prstGeom>
          <a:noFill/>
        </p:spPr>
        <p:txBody>
          <a:bodyPr wrap="square" rtlCol="0">
            <a:spAutoFit/>
          </a:bodyPr>
          <a:lstStyle/>
          <a:p>
            <a:r>
              <a:rPr lang="he-IL" b="1" dirty="0" smtClean="0"/>
              <a:t>שיחה בשעת הסעודה:</a:t>
            </a:r>
          </a:p>
          <a:p>
            <a:endParaRPr lang="he-IL" sz="1100" b="1" u="sng" dirty="0" smtClean="0"/>
          </a:p>
          <a:p>
            <a:r>
              <a:rPr lang="he-IL" sz="1100" b="1" u="sng" dirty="0" smtClean="0"/>
              <a:t>רב </a:t>
            </a:r>
            <a:r>
              <a:rPr lang="he-IL" sz="1100" b="1" u="sng" dirty="0"/>
              <a:t>אמי שלום</a:t>
            </a:r>
            <a:r>
              <a:rPr lang="he-IL" sz="1100" b="1" dirty="0"/>
              <a:t>, אם אני שוכח בבית את הכריך או הפרי, אני באמת מרגיש שונה...</a:t>
            </a:r>
          </a:p>
          <a:p>
            <a:endParaRPr lang="he-IL" sz="1100" b="1" dirty="0"/>
          </a:p>
          <a:p>
            <a:r>
              <a:rPr lang="he-IL" sz="1100" b="1" u="sng" dirty="0"/>
              <a:t>לכבוד רב אסי</a:t>
            </a:r>
            <a:r>
              <a:rPr lang="he-IL" sz="1100" b="1" dirty="0"/>
              <a:t>, לפעמים אני לא שם לב למה שאני אוכל. זה כאילו שאני עיוור...</a:t>
            </a:r>
          </a:p>
          <a:p>
            <a:endParaRPr lang="he-IL" sz="1100" b="1" dirty="0"/>
          </a:p>
          <a:p>
            <a:r>
              <a:rPr lang="he-IL" sz="1100" b="1" u="sng" dirty="0"/>
              <a:t>לכבוד כבוד הרב יוסף</a:t>
            </a:r>
            <a:r>
              <a:rPr lang="he-IL" sz="1100" b="1" dirty="0"/>
              <a:t>, אני דווקא חושב שיש הרבה ילדים שאוכלים בעיניים: מה שנראה להם מגרה, הם מיד אוכלים, בלי לבדוק אם זה מתאים</a:t>
            </a:r>
            <a:r>
              <a:rPr lang="he-IL" sz="1100" b="1" dirty="0" smtClean="0"/>
              <a:t>.</a:t>
            </a:r>
          </a:p>
          <a:p>
            <a:endParaRPr lang="he-IL" sz="1100" b="1" dirty="0"/>
          </a:p>
          <a:p>
            <a:r>
              <a:rPr lang="he-IL" sz="1100" b="1" u="sng" dirty="0" smtClean="0"/>
              <a:t>לכבוד </a:t>
            </a:r>
            <a:r>
              <a:rPr lang="he-IL" sz="1100" b="1" u="sng" dirty="0" err="1"/>
              <a:t>אביי</a:t>
            </a:r>
            <a:r>
              <a:rPr lang="he-IL" sz="1100" b="1" u="sng" dirty="0"/>
              <a:t> </a:t>
            </a:r>
            <a:r>
              <a:rPr lang="he-IL" sz="1100" b="1" dirty="0"/>
              <a:t>(שם מוזר): ההורים שלי חוזרים מאוחר מהעבודה, ואוכלים בלילה, אבל רק מזון קל ובריא.</a:t>
            </a:r>
            <a:endParaRPr lang="he-IL" sz="1200" b="1" dirty="0"/>
          </a:p>
        </p:txBody>
      </p:sp>
      <p:sp>
        <p:nvSpPr>
          <p:cNvPr id="35" name="TextBox 34"/>
          <p:cNvSpPr txBox="1"/>
          <p:nvPr/>
        </p:nvSpPr>
        <p:spPr>
          <a:xfrm>
            <a:off x="2771800" y="4941168"/>
            <a:ext cx="3960440" cy="1723549"/>
          </a:xfrm>
          <a:prstGeom prst="rect">
            <a:avLst/>
          </a:prstGeom>
          <a:noFill/>
        </p:spPr>
        <p:txBody>
          <a:bodyPr wrap="square" rtlCol="0">
            <a:spAutoFit/>
          </a:bodyPr>
          <a:lstStyle/>
          <a:p>
            <a:pPr lvl="0"/>
            <a:r>
              <a:rPr lang="he-IL" b="1" dirty="0" smtClean="0">
                <a:solidFill>
                  <a:prstClr val="black"/>
                </a:solidFill>
              </a:rPr>
              <a:t>דימוי חזותי</a:t>
            </a:r>
            <a:r>
              <a:rPr lang="he-IL" dirty="0" smtClean="0">
                <a:solidFill>
                  <a:prstClr val="black"/>
                </a:solidFill>
              </a:rPr>
              <a:t>: </a:t>
            </a: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r>
              <a:rPr lang="he-IL" sz="1600" b="1" dirty="0" smtClean="0">
                <a:solidFill>
                  <a:prstClr val="black"/>
                </a:solidFill>
              </a:rPr>
              <a:t>מתוך האינטרנט, אולי בעיתון אולי מן </a:t>
            </a:r>
            <a:r>
              <a:rPr lang="he-IL" sz="1600" b="1" dirty="0" err="1" smtClean="0">
                <a:solidFill>
                  <a:prstClr val="black"/>
                </a:solidFill>
              </a:rPr>
              <a:t>הדימיון</a:t>
            </a:r>
            <a:r>
              <a:rPr lang="he-IL" sz="1600" b="1" dirty="0" smtClean="0">
                <a:solidFill>
                  <a:prstClr val="black"/>
                </a:solidFill>
              </a:rPr>
              <a:t>.</a:t>
            </a:r>
            <a:endParaRPr lang="he-IL" sz="2400" b="1" dirty="0" smtClean="0">
              <a:solidFill>
                <a:prstClr val="black"/>
              </a:solidFill>
            </a:endParaRPr>
          </a:p>
        </p:txBody>
      </p:sp>
      <p:sp>
        <p:nvSpPr>
          <p:cNvPr id="36" name="TextBox 35"/>
          <p:cNvSpPr txBox="1"/>
          <p:nvPr/>
        </p:nvSpPr>
        <p:spPr>
          <a:xfrm>
            <a:off x="0" y="1124744"/>
            <a:ext cx="2735288" cy="3093154"/>
          </a:xfrm>
          <a:prstGeom prst="rect">
            <a:avLst/>
          </a:prstGeom>
          <a:noFill/>
        </p:spPr>
        <p:txBody>
          <a:bodyPr wrap="square" rtlCol="0">
            <a:spAutoFit/>
          </a:bodyPr>
          <a:lstStyle/>
          <a:p>
            <a:pPr lvl="0" algn="just"/>
            <a:r>
              <a:rPr lang="he-IL" b="1" dirty="0"/>
              <a:t>תבלינים: </a:t>
            </a:r>
            <a:endParaRPr lang="he-IL" b="1" dirty="0" smtClean="0"/>
          </a:p>
          <a:p>
            <a:endParaRPr lang="he-IL" sz="1100" b="1" u="sng" dirty="0" smtClean="0"/>
          </a:p>
          <a:p>
            <a:r>
              <a:rPr lang="he-IL" sz="1100" b="1" u="sng" dirty="0" smtClean="0"/>
              <a:t>שפת </a:t>
            </a:r>
            <a:r>
              <a:rPr lang="he-IL" sz="1100" b="1" u="sng" dirty="0"/>
              <a:t>ימינו</a:t>
            </a:r>
            <a:r>
              <a:rPr lang="he-IL" sz="1100" b="1" dirty="0"/>
              <a:t>: </a:t>
            </a:r>
            <a:r>
              <a:rPr lang="he-IL" sz="1100" dirty="0"/>
              <a:t>רבי יהודה הנשיא, ראש הסנהדרין ועורך המשנה, הגיש </a:t>
            </a:r>
            <a:r>
              <a:rPr lang="he-IL" sz="1100" dirty="0" err="1"/>
              <a:t>לאנטונינוס</a:t>
            </a:r>
            <a:r>
              <a:rPr lang="he-IL" sz="1100" dirty="0"/>
              <a:t>, נציג השלטון הרומי, שני מאכלים: בשבת הגיש לו אוכל קר (היהודים לא מדליקים אש בשבת) וביום חול הגיש לו אוכל חם. דווקא המזון הקר, שנחשב נחות, ערב לו. הסיפור נועד להדגיש שאוכל פשוט, שעושים באהבה, כחלק ממסורת ארוכה, יש בו קדושה (ייחוד) – ולכן הוא כל-כך טעים. </a:t>
            </a:r>
          </a:p>
          <a:p>
            <a:endParaRPr lang="he-IL" sz="1100" dirty="0"/>
          </a:p>
          <a:p>
            <a:r>
              <a:rPr lang="he-IL" sz="1100" b="1" u="sng" dirty="0"/>
              <a:t>בחרוזים</a:t>
            </a:r>
            <a:r>
              <a:rPr lang="he-IL" sz="1100" b="1" dirty="0"/>
              <a:t>: </a:t>
            </a:r>
            <a:r>
              <a:rPr lang="he-IL" sz="1100" dirty="0"/>
              <a:t>אוכל הוא חלק מתרבות, ואם עושים אותו  פשוט ובשמחה – נהנית כל המשפחה.  </a:t>
            </a:r>
          </a:p>
          <a:p>
            <a:endParaRPr lang="he-IL" sz="1100" u="sng" dirty="0" smtClean="0"/>
          </a:p>
          <a:p>
            <a:r>
              <a:rPr lang="he-IL" sz="1100" b="1" u="sng" dirty="0" smtClean="0"/>
              <a:t>משפט </a:t>
            </a:r>
            <a:r>
              <a:rPr lang="he-IL" sz="1100" b="1" u="sng" dirty="0"/>
              <a:t>המשך</a:t>
            </a:r>
            <a:r>
              <a:rPr lang="he-IL" sz="1100" b="1" dirty="0"/>
              <a:t>: </a:t>
            </a:r>
            <a:r>
              <a:rPr lang="he-IL" sz="1100" dirty="0"/>
              <a:t>... ומאז החל </a:t>
            </a:r>
            <a:r>
              <a:rPr lang="he-IL" sz="1100" dirty="0" err="1"/>
              <a:t>אנטונינוס</a:t>
            </a:r>
            <a:r>
              <a:rPr lang="he-IL" sz="1100" dirty="0"/>
              <a:t> לאכול בשבת רק אוכל יהודי...</a:t>
            </a:r>
          </a:p>
          <a:p>
            <a:r>
              <a:rPr lang="he-IL" sz="1200" b="1" u="sng" dirty="0" smtClean="0"/>
              <a:t>סיפור </a:t>
            </a:r>
            <a:r>
              <a:rPr lang="he-IL" sz="1200" b="1" u="sng" dirty="0"/>
              <a:t>דמיוני</a:t>
            </a:r>
            <a:r>
              <a:rPr lang="he-IL" sz="1200" dirty="0"/>
              <a:t>: ...</a:t>
            </a:r>
          </a:p>
        </p:txBody>
      </p:sp>
      <p:grpSp>
        <p:nvGrpSpPr>
          <p:cNvPr id="6" name="Group 5"/>
          <p:cNvGrpSpPr/>
          <p:nvPr/>
        </p:nvGrpSpPr>
        <p:grpSpPr>
          <a:xfrm>
            <a:off x="2883557" y="4777223"/>
            <a:ext cx="799668" cy="434245"/>
            <a:chOff x="3285985" y="4779706"/>
            <a:chExt cx="799668" cy="434245"/>
          </a:xfrm>
        </p:grpSpPr>
        <p:sp>
          <p:nvSpPr>
            <p:cNvPr id="28" name="Curved Right Arrow 27"/>
            <p:cNvSpPr/>
            <p:nvPr/>
          </p:nvSpPr>
          <p:spPr>
            <a:xfrm rot="8018420" flipH="1">
              <a:off x="3537985" y="4527706"/>
              <a:ext cx="288000" cy="792000"/>
            </a:xfrm>
            <a:prstGeom prst="curvedRightArrow">
              <a:avLst>
                <a:gd name="adj1" fmla="val 25000"/>
                <a:gd name="adj2" fmla="val 88788"/>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38" name="Isosceles Triangle 37"/>
            <p:cNvSpPr/>
            <p:nvPr/>
          </p:nvSpPr>
          <p:spPr>
            <a:xfrm rot="2768832">
              <a:off x="3905653" y="5033951"/>
              <a:ext cx="288000" cy="72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571652" y="2016514"/>
            <a:ext cx="684605" cy="495755"/>
            <a:chOff x="1673109" y="2966187"/>
            <a:chExt cx="1555530" cy="913038"/>
          </a:xfrm>
        </p:grpSpPr>
        <p:sp>
          <p:nvSpPr>
            <p:cNvPr id="31" name="Curved Right Arrow 30"/>
            <p:cNvSpPr/>
            <p:nvPr/>
          </p:nvSpPr>
          <p:spPr>
            <a:xfrm rot="3115868" flipH="1">
              <a:off x="2212664" y="2863250"/>
              <a:ext cx="476420" cy="155553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26" name="Isosceles Triangle 25"/>
            <p:cNvSpPr/>
            <p:nvPr/>
          </p:nvSpPr>
          <p:spPr>
            <a:xfrm rot="19893161">
              <a:off x="2657793" y="2966187"/>
              <a:ext cx="468000" cy="14401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7" name="Group 6"/>
          <p:cNvGrpSpPr/>
          <p:nvPr/>
        </p:nvGrpSpPr>
        <p:grpSpPr>
          <a:xfrm rot="19132076">
            <a:off x="2267744" y="4447177"/>
            <a:ext cx="1008112" cy="560831"/>
            <a:chOff x="1654946" y="4547428"/>
            <a:chExt cx="1543014" cy="787862"/>
          </a:xfrm>
        </p:grpSpPr>
        <p:sp>
          <p:nvSpPr>
            <p:cNvPr id="30" name="Curved Right Arrow 29"/>
            <p:cNvSpPr/>
            <p:nvPr/>
          </p:nvSpPr>
          <p:spPr>
            <a:xfrm rot="4169000" flipH="1">
              <a:off x="2183264" y="4327718"/>
              <a:ext cx="479254" cy="153589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7" name="Isosceles Triangle 36"/>
            <p:cNvSpPr/>
            <p:nvPr/>
          </p:nvSpPr>
          <p:spPr>
            <a:xfrm rot="20291022">
              <a:off x="2801960" y="454742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5" name="Group 4"/>
          <p:cNvGrpSpPr/>
          <p:nvPr/>
        </p:nvGrpSpPr>
        <p:grpSpPr>
          <a:xfrm>
            <a:off x="6767800" y="3314455"/>
            <a:ext cx="537698" cy="984409"/>
            <a:chOff x="6521882" y="3690554"/>
            <a:chExt cx="768964" cy="1332000"/>
          </a:xfrm>
        </p:grpSpPr>
        <p:sp>
          <p:nvSpPr>
            <p:cNvPr id="33" name="Curved Right Arrow 32"/>
            <p:cNvSpPr/>
            <p:nvPr/>
          </p:nvSpPr>
          <p:spPr>
            <a:xfrm rot="8570714" flipH="1">
              <a:off x="6521882" y="3690554"/>
              <a:ext cx="360000" cy="1332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9" name="Isosceles Triangle 38"/>
            <p:cNvSpPr/>
            <p:nvPr/>
          </p:nvSpPr>
          <p:spPr>
            <a:xfrm rot="2730997">
              <a:off x="7038846" y="4671306"/>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3" name="Group 2"/>
          <p:cNvGrpSpPr/>
          <p:nvPr/>
        </p:nvGrpSpPr>
        <p:grpSpPr>
          <a:xfrm>
            <a:off x="6361182" y="1781734"/>
            <a:ext cx="939830" cy="438208"/>
            <a:chOff x="6224457" y="1323578"/>
            <a:chExt cx="1094787" cy="491585"/>
          </a:xfrm>
        </p:grpSpPr>
        <p:sp>
          <p:nvSpPr>
            <p:cNvPr id="32" name="Curved Right Arrow 31"/>
            <p:cNvSpPr/>
            <p:nvPr/>
          </p:nvSpPr>
          <p:spPr>
            <a:xfrm rot="2943674">
              <a:off x="6533626" y="1116333"/>
              <a:ext cx="389661" cy="1008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200">
                <a:solidFill>
                  <a:schemeClr val="tx1"/>
                </a:solidFill>
              </a:endParaRPr>
            </a:p>
          </p:txBody>
        </p:sp>
        <p:sp>
          <p:nvSpPr>
            <p:cNvPr id="41" name="Isosceles Triangle 40"/>
            <p:cNvSpPr/>
            <p:nvPr/>
          </p:nvSpPr>
          <p:spPr>
            <a:xfrm rot="7976836">
              <a:off x="7067244" y="146757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sp>
        <p:nvSpPr>
          <p:cNvPr id="43" name="TextBox 42"/>
          <p:cNvSpPr txBox="1"/>
          <p:nvPr/>
        </p:nvSpPr>
        <p:spPr>
          <a:xfrm>
            <a:off x="2843693" y="1208694"/>
            <a:ext cx="3783684" cy="3785652"/>
          </a:xfrm>
          <a:prstGeom prst="rect">
            <a:avLst/>
          </a:prstGeom>
          <a:noFill/>
          <a:ln w="19050">
            <a:solidFill>
              <a:schemeClr val="tx2">
                <a:lumMod val="75000"/>
              </a:schemeClr>
            </a:solidFill>
          </a:ln>
        </p:spPr>
        <p:txBody>
          <a:bodyPr wrap="square" rtlCol="1">
            <a:spAutoFit/>
          </a:bodyPr>
          <a:lstStyle/>
          <a:p>
            <a:r>
              <a:rPr lang="he-IL" sz="2000" b="1" dirty="0">
                <a:solidFill>
                  <a:srgbClr val="002060"/>
                </a:solidFill>
              </a:rPr>
              <a:t>רבנו עשה סעודה </a:t>
            </a:r>
            <a:r>
              <a:rPr lang="he-IL" sz="2000" b="1" dirty="0" err="1">
                <a:solidFill>
                  <a:srgbClr val="002060"/>
                </a:solidFill>
              </a:rPr>
              <a:t>לאנטונינוס</a:t>
            </a:r>
            <a:r>
              <a:rPr lang="he-IL" sz="2000" b="1" dirty="0">
                <a:solidFill>
                  <a:srgbClr val="002060"/>
                </a:solidFill>
              </a:rPr>
              <a:t> בשבת. הביא לפניו </a:t>
            </a:r>
            <a:r>
              <a:rPr lang="he-IL" sz="2000" b="1" dirty="0" err="1">
                <a:solidFill>
                  <a:srgbClr val="002060"/>
                </a:solidFill>
              </a:rPr>
              <a:t>תבשילין</a:t>
            </a:r>
            <a:r>
              <a:rPr lang="he-IL" sz="2000" b="1" dirty="0">
                <a:solidFill>
                  <a:srgbClr val="002060"/>
                </a:solidFill>
              </a:rPr>
              <a:t> של צונן. </a:t>
            </a:r>
            <a:r>
              <a:rPr lang="he-IL" sz="2000" b="1" dirty="0" smtClean="0">
                <a:solidFill>
                  <a:srgbClr val="002060"/>
                </a:solidFill>
              </a:rPr>
              <a:t>אכל </a:t>
            </a:r>
            <a:r>
              <a:rPr lang="he-IL" sz="2000" b="1" dirty="0">
                <a:solidFill>
                  <a:srgbClr val="002060"/>
                </a:solidFill>
              </a:rPr>
              <a:t>מהם וערב לו. </a:t>
            </a:r>
          </a:p>
          <a:p>
            <a:r>
              <a:rPr lang="he-IL" sz="2000" b="1" dirty="0">
                <a:solidFill>
                  <a:srgbClr val="002060"/>
                </a:solidFill>
              </a:rPr>
              <a:t>עשה לו סעודה בחול. </a:t>
            </a:r>
            <a:endParaRPr lang="en-US" sz="2000" b="1" dirty="0">
              <a:solidFill>
                <a:srgbClr val="002060"/>
              </a:solidFill>
            </a:endParaRPr>
          </a:p>
          <a:p>
            <a:r>
              <a:rPr lang="he-IL" sz="2000" b="1" dirty="0">
                <a:solidFill>
                  <a:srgbClr val="002060"/>
                </a:solidFill>
              </a:rPr>
              <a:t>הביא לפניו </a:t>
            </a:r>
            <a:r>
              <a:rPr lang="he-IL" sz="2000" b="1" dirty="0" err="1">
                <a:solidFill>
                  <a:srgbClr val="002060"/>
                </a:solidFill>
              </a:rPr>
              <a:t>תבשילין</a:t>
            </a:r>
            <a:r>
              <a:rPr lang="he-IL" sz="2000" b="1" dirty="0">
                <a:solidFill>
                  <a:srgbClr val="002060"/>
                </a:solidFill>
              </a:rPr>
              <a:t> רותחים. </a:t>
            </a:r>
            <a:endParaRPr lang="en-US" sz="2000" b="1" dirty="0">
              <a:solidFill>
                <a:srgbClr val="002060"/>
              </a:solidFill>
            </a:endParaRPr>
          </a:p>
          <a:p>
            <a:r>
              <a:rPr lang="he-IL" sz="2000" b="1" u="sng" dirty="0">
                <a:solidFill>
                  <a:srgbClr val="002060"/>
                </a:solidFill>
              </a:rPr>
              <a:t>אמר </a:t>
            </a:r>
            <a:r>
              <a:rPr lang="he-IL" sz="2000" b="1" u="sng" dirty="0" err="1">
                <a:solidFill>
                  <a:srgbClr val="002060"/>
                </a:solidFill>
              </a:rPr>
              <a:t>אנטונינוס</a:t>
            </a:r>
            <a:r>
              <a:rPr lang="he-IL" sz="2000" b="1" dirty="0">
                <a:solidFill>
                  <a:srgbClr val="002060"/>
                </a:solidFill>
              </a:rPr>
              <a:t>: אותם ערבו לי יותר מאלו. </a:t>
            </a:r>
            <a:endParaRPr lang="en-US" sz="2000" b="1" dirty="0">
              <a:solidFill>
                <a:srgbClr val="002060"/>
              </a:solidFill>
            </a:endParaRPr>
          </a:p>
          <a:p>
            <a:r>
              <a:rPr lang="he-IL" sz="2000" b="1" u="sng" dirty="0">
                <a:solidFill>
                  <a:srgbClr val="002060"/>
                </a:solidFill>
              </a:rPr>
              <a:t>אמר לו רבי</a:t>
            </a:r>
            <a:r>
              <a:rPr lang="he-IL" sz="2000" b="1" dirty="0">
                <a:solidFill>
                  <a:srgbClr val="002060"/>
                </a:solidFill>
              </a:rPr>
              <a:t>: תבל אחד הם חסרים. </a:t>
            </a:r>
            <a:endParaRPr lang="en-US" sz="2000" b="1" dirty="0">
              <a:solidFill>
                <a:srgbClr val="002060"/>
              </a:solidFill>
            </a:endParaRPr>
          </a:p>
          <a:p>
            <a:r>
              <a:rPr lang="he-IL" sz="2000" b="1" u="sng" dirty="0">
                <a:solidFill>
                  <a:srgbClr val="002060"/>
                </a:solidFill>
              </a:rPr>
              <a:t>אמר לו</a:t>
            </a:r>
            <a:r>
              <a:rPr lang="he-IL" sz="2000" b="1" dirty="0">
                <a:solidFill>
                  <a:srgbClr val="002060"/>
                </a:solidFill>
              </a:rPr>
              <a:t>: וכי יש אוצר המלך חסר כלום? </a:t>
            </a:r>
            <a:endParaRPr lang="en-US" sz="2000" b="1" dirty="0">
              <a:solidFill>
                <a:srgbClr val="002060"/>
              </a:solidFill>
            </a:endParaRPr>
          </a:p>
          <a:p>
            <a:r>
              <a:rPr lang="he-IL" sz="2000" b="1" u="sng" dirty="0" smtClean="0">
                <a:solidFill>
                  <a:srgbClr val="002060"/>
                </a:solidFill>
              </a:rPr>
              <a:t>אמר </a:t>
            </a:r>
            <a:r>
              <a:rPr lang="he-IL" sz="2000" b="1" u="sng" dirty="0">
                <a:solidFill>
                  <a:srgbClr val="002060"/>
                </a:solidFill>
              </a:rPr>
              <a:t>לו</a:t>
            </a:r>
            <a:r>
              <a:rPr lang="he-IL" sz="2000" b="1" dirty="0">
                <a:solidFill>
                  <a:srgbClr val="002060"/>
                </a:solidFill>
              </a:rPr>
              <a:t>: ש ב ת הם חסרים – יש לך שבת?</a:t>
            </a:r>
            <a:r>
              <a:rPr lang="he-IL" sz="2000" dirty="0"/>
              <a:t> </a:t>
            </a:r>
            <a:r>
              <a:rPr lang="he-IL" sz="1400" dirty="0" smtClean="0"/>
              <a:t>מ</a:t>
            </a:r>
            <a:r>
              <a:rPr lang="he-IL" sz="1200" dirty="0" smtClean="0"/>
              <a:t>תוך </a:t>
            </a:r>
            <a:r>
              <a:rPr lang="he-IL" sz="1200" dirty="0"/>
              <a:t>ספר האגדה, עמ' סה, הפרק על השבת</a:t>
            </a:r>
          </a:p>
        </p:txBody>
      </p:sp>
      <p:sp>
        <p:nvSpPr>
          <p:cNvPr id="11" name="TextBox 10"/>
          <p:cNvSpPr txBox="1"/>
          <p:nvPr/>
        </p:nvSpPr>
        <p:spPr>
          <a:xfrm>
            <a:off x="126550" y="80337"/>
            <a:ext cx="629026" cy="369332"/>
          </a:xfrm>
          <a:prstGeom prst="rect">
            <a:avLst/>
          </a:prstGeom>
          <a:noFill/>
        </p:spPr>
        <p:txBody>
          <a:bodyPr wrap="square" rtlCol="1">
            <a:spAutoFit/>
          </a:bodyPr>
          <a:lstStyle/>
          <a:p>
            <a:r>
              <a:rPr lang="he-IL" dirty="0" smtClean="0"/>
              <a:t>12</a:t>
            </a:r>
            <a:endParaRPr lang="he-IL" dirty="0"/>
          </a:p>
        </p:txBody>
      </p:sp>
      <p:sp>
        <p:nvSpPr>
          <p:cNvPr id="42" name="TextBox 41"/>
          <p:cNvSpPr txBox="1"/>
          <p:nvPr/>
        </p:nvSpPr>
        <p:spPr>
          <a:xfrm>
            <a:off x="3906219" y="617150"/>
            <a:ext cx="5399288" cy="461665"/>
          </a:xfrm>
          <a:prstGeom prst="rect">
            <a:avLst/>
          </a:prstGeom>
          <a:noFill/>
        </p:spPr>
        <p:txBody>
          <a:bodyPr wrap="square" rtlCol="1">
            <a:spAutoFit/>
          </a:bodyPr>
          <a:lstStyle/>
          <a:p>
            <a:pPr algn="ctr"/>
            <a:r>
              <a:rPr lang="he-IL" sz="2400" b="1" dirty="0"/>
              <a:t>התבלין הסודי של אוכל טעים – מהו?</a:t>
            </a:r>
            <a:endParaRPr lang="he-IL" sz="2000" b="1" dirty="0"/>
          </a:p>
        </p:txBody>
      </p:sp>
    </p:spTree>
    <p:extLst>
      <p:ext uri="{BB962C8B-B14F-4D97-AF65-F5344CB8AC3E}">
        <p14:creationId xmlns:p14="http://schemas.microsoft.com/office/powerpoint/2010/main" val="1098013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4062651"/>
          </a:xfrm>
          <a:prstGeom prst="rect">
            <a:avLst/>
          </a:prstGeom>
          <a:noFill/>
          <a:ln w="6350">
            <a:noFill/>
          </a:ln>
        </p:spPr>
        <p:txBody>
          <a:bodyPr wrap="square" rtlCol="1">
            <a:spAutoFit/>
          </a:bodyPr>
          <a:lstStyle/>
          <a:p>
            <a:r>
              <a:rPr lang="he-IL" b="1" dirty="0" smtClean="0">
                <a:solidFill>
                  <a:srgbClr val="C00000"/>
                </a:solidFill>
              </a:rPr>
              <a:t>דעת גדולים</a:t>
            </a:r>
            <a:r>
              <a:rPr lang="he-IL" dirty="0" smtClean="0">
                <a:solidFill>
                  <a:srgbClr val="C00000"/>
                </a:solidFill>
              </a:rPr>
              <a:t>: </a:t>
            </a:r>
          </a:p>
          <a:p>
            <a:endParaRPr lang="he-IL" sz="1200" dirty="0" smtClean="0">
              <a:solidFill>
                <a:srgbClr val="C00000"/>
              </a:solidFill>
            </a:endParaRPr>
          </a:p>
          <a:p>
            <a:endParaRPr lang="he-IL" sz="1200" dirty="0">
              <a:solidFill>
                <a:srgbClr val="C00000"/>
              </a:solidFill>
            </a:endParaRPr>
          </a:p>
          <a:p>
            <a:endParaRPr lang="he-IL" sz="1200" dirty="0" smtClean="0">
              <a:solidFill>
                <a:srgbClr val="C00000"/>
              </a:solidFill>
            </a:endParaRPr>
          </a:p>
          <a:p>
            <a:pPr marL="285750" indent="-285750">
              <a:buFont typeface="Wingdings" pitchFamily="2" charset="2"/>
              <a:buChar char="ü"/>
            </a:pPr>
            <a:r>
              <a:rPr lang="he-IL" sz="1600" dirty="0" smtClean="0">
                <a:solidFill>
                  <a:srgbClr val="C00000"/>
                </a:solidFill>
              </a:rPr>
              <a:t>ראיינו אחד מבני המשפחה הבוגרים. מה דעתו על הנאמר במקור זה? </a:t>
            </a:r>
          </a:p>
          <a:p>
            <a:endParaRPr lang="he-IL" sz="1600" dirty="0">
              <a:solidFill>
                <a:srgbClr val="C00000"/>
              </a:solidFill>
            </a:endParaRPr>
          </a:p>
          <a:p>
            <a:endParaRPr lang="he-IL" sz="1600" dirty="0" smtClean="0">
              <a:solidFill>
                <a:srgbClr val="C00000"/>
              </a:solidFill>
            </a:endParaRPr>
          </a:p>
          <a:p>
            <a:pPr marL="285750" indent="-285750">
              <a:buFont typeface="Wingdings" pitchFamily="2" charset="2"/>
              <a:buChar char="ü"/>
            </a:pPr>
            <a:r>
              <a:rPr lang="he-IL" sz="1600" dirty="0" smtClean="0">
                <a:solidFill>
                  <a:srgbClr val="C00000"/>
                </a:solidFill>
              </a:rPr>
              <a:t>מבחר שאלות מנחות.</a:t>
            </a:r>
          </a:p>
          <a:p>
            <a:endParaRPr lang="he-IL" sz="1200" dirty="0"/>
          </a:p>
          <a:p>
            <a:endParaRPr lang="he-IL" sz="1200" dirty="0" smtClean="0"/>
          </a:p>
          <a:p>
            <a:endParaRPr lang="he-IL" sz="1200" dirty="0"/>
          </a:p>
          <a:p>
            <a:endParaRPr lang="he-IL" sz="1200" dirty="0" smtClean="0"/>
          </a:p>
          <a:p>
            <a:endParaRPr lang="he-IL" sz="1200" dirty="0"/>
          </a:p>
          <a:p>
            <a:endParaRPr lang="he-IL" sz="1200" dirty="0" smtClean="0"/>
          </a:p>
          <a:p>
            <a:endParaRPr lang="he-IL" sz="1200" dirty="0" smtClean="0"/>
          </a:p>
          <a:p>
            <a:endParaRPr lang="he-IL" sz="1200" dirty="0"/>
          </a:p>
          <a:p>
            <a:endParaRPr lang="he-IL" sz="1200"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a:t>
            </a:r>
            <a:r>
              <a:rPr lang="he-IL" sz="3200" dirty="0" smtClean="0"/>
              <a:t>דבר-מאכל</a:t>
            </a:r>
            <a:endParaRPr lang="he-IL" sz="3200" dirty="0"/>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789036"/>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492443"/>
          </a:xfrm>
          <a:prstGeom prst="rect">
            <a:avLst/>
          </a:prstGeom>
        </p:spPr>
        <p:txBody>
          <a:bodyPr>
            <a:spAutoFit/>
          </a:bodyPr>
          <a:lstStyle/>
          <a:p>
            <a:r>
              <a:rPr lang="he-IL" sz="1400" b="1" dirty="0"/>
              <a:t>בחירה</a:t>
            </a:r>
            <a:r>
              <a:rPr lang="he-IL" sz="1200" b="1" dirty="0"/>
              <a:t>:</a:t>
            </a:r>
            <a:r>
              <a:rPr lang="he-IL" sz="1200" dirty="0"/>
              <a:t> העתיקו לכאן קטע מתוך אחד המקורות שבדף שקיבלתם.</a:t>
            </a:r>
          </a:p>
          <a:p>
            <a:endParaRPr lang="he-IL" sz="1200" dirty="0"/>
          </a:p>
        </p:txBody>
      </p:sp>
      <p:sp>
        <p:nvSpPr>
          <p:cNvPr id="16" name="Rectangle 15"/>
          <p:cNvSpPr/>
          <p:nvPr/>
        </p:nvSpPr>
        <p:spPr>
          <a:xfrm>
            <a:off x="2160240" y="4679558"/>
            <a:ext cx="4572000" cy="307777"/>
          </a:xfrm>
          <a:prstGeom prst="rect">
            <a:avLst/>
          </a:prstGeom>
        </p:spPr>
        <p:txBody>
          <a:bodyPr>
            <a:spAutoFit/>
          </a:bodyPr>
          <a:lstStyle/>
          <a:p>
            <a:r>
              <a:rPr lang="he-IL" sz="1400" b="1" dirty="0"/>
              <a:t>הקפידו </a:t>
            </a:r>
            <a:r>
              <a:rPr lang="he-IL" sz="1200" dirty="0"/>
              <a:t>על כתב יד ברור ונאה! רצוי להשתמש בצבע.</a:t>
            </a:r>
          </a:p>
        </p:txBody>
      </p:sp>
      <p:sp>
        <p:nvSpPr>
          <p:cNvPr id="17" name="TextBox 16"/>
          <p:cNvSpPr txBox="1"/>
          <p:nvPr/>
        </p:nvSpPr>
        <p:spPr>
          <a:xfrm>
            <a:off x="6767800" y="1124744"/>
            <a:ext cx="2340704" cy="2831544"/>
          </a:xfrm>
          <a:prstGeom prst="rect">
            <a:avLst/>
          </a:prstGeom>
          <a:noFill/>
        </p:spPr>
        <p:txBody>
          <a:bodyPr wrap="square" rtlCol="0">
            <a:spAutoFit/>
          </a:bodyPr>
          <a:lstStyle/>
          <a:p>
            <a:r>
              <a:rPr lang="he-IL" b="1" dirty="0">
                <a:solidFill>
                  <a:schemeClr val="bg2">
                    <a:lumMod val="25000"/>
                  </a:schemeClr>
                </a:solidFill>
              </a:rPr>
              <a:t>אגוזים לפיצוח: </a:t>
            </a:r>
          </a:p>
          <a:p>
            <a:endParaRPr lang="he-IL" sz="1200" dirty="0">
              <a:solidFill>
                <a:schemeClr val="bg2">
                  <a:lumMod val="25000"/>
                </a:schemeClr>
              </a:solidFill>
            </a:endParaRPr>
          </a:p>
          <a:p>
            <a:pPr marL="171450" indent="-171450">
              <a:buFont typeface="Wingdings" pitchFamily="2" charset="2"/>
              <a:buChar char="ü"/>
            </a:pPr>
            <a:r>
              <a:rPr lang="he-IL" sz="1400" dirty="0" smtClean="0">
                <a:solidFill>
                  <a:schemeClr val="bg2">
                    <a:lumMod val="25000"/>
                  </a:schemeClr>
                </a:solidFill>
              </a:rPr>
              <a:t>שאלו שאלות לגבי מילים או ביטויים לא מובנים במקור זה.</a:t>
            </a:r>
          </a:p>
          <a:p>
            <a:endParaRPr lang="he-IL" sz="1400" dirty="0">
              <a:solidFill>
                <a:schemeClr val="bg2">
                  <a:lumMod val="25000"/>
                </a:schemeClr>
              </a:solidFill>
            </a:endParaRPr>
          </a:p>
          <a:p>
            <a:pPr marL="171450" indent="-171450">
              <a:buFont typeface="Wingdings" pitchFamily="2" charset="2"/>
              <a:buChar char="ü"/>
            </a:pPr>
            <a:r>
              <a:rPr lang="he-IL" sz="1400" dirty="0">
                <a:solidFill>
                  <a:schemeClr val="bg2">
                    <a:lumMod val="25000"/>
                  </a:schemeClr>
                </a:solidFill>
              </a:rPr>
              <a:t>הבנתם הכל? שאלו שאלה הקשורה לתוכן של הקטע.</a:t>
            </a:r>
          </a:p>
          <a:p>
            <a:endParaRPr lang="he-IL" sz="1400" dirty="0">
              <a:solidFill>
                <a:schemeClr val="bg2">
                  <a:lumMod val="25000"/>
                </a:schemeClr>
              </a:solidFill>
            </a:endParaRPr>
          </a:p>
          <a:p>
            <a:pPr marL="171450" indent="-171450">
              <a:buFont typeface="Wingdings" pitchFamily="2" charset="2"/>
              <a:buChar char="ü"/>
            </a:pPr>
            <a:r>
              <a:rPr lang="he-IL" sz="1400" dirty="0">
                <a:solidFill>
                  <a:schemeClr val="bg2">
                    <a:lumMod val="25000"/>
                  </a:schemeClr>
                </a:solidFill>
              </a:rPr>
              <a:t>חפשו תשובות לשאלות. כתבו אותן במחברת. </a:t>
            </a:r>
          </a:p>
          <a:p>
            <a:endParaRPr lang="he-IL" sz="1200" b="1" dirty="0" smtClean="0">
              <a:solidFill>
                <a:schemeClr val="bg2">
                  <a:lumMod val="25000"/>
                </a:schemeClr>
              </a:solidFill>
            </a:endParaRPr>
          </a:p>
          <a:p>
            <a:r>
              <a:rPr lang="he-IL" sz="1200" b="1" dirty="0" smtClean="0">
                <a:solidFill>
                  <a:schemeClr val="bg2">
                    <a:lumMod val="25000"/>
                  </a:schemeClr>
                </a:solidFill>
              </a:rPr>
              <a:t>מה</a:t>
            </a:r>
            <a:r>
              <a:rPr lang="he-IL" sz="1200" b="1" dirty="0">
                <a:solidFill>
                  <a:schemeClr val="bg2">
                    <a:lumMod val="25000"/>
                  </a:schemeClr>
                </a:solidFill>
              </a:rPr>
              <a:t>? מי? למה? איך? האם? מתי</a:t>
            </a:r>
            <a:r>
              <a:rPr lang="he-IL" sz="1200" b="1" dirty="0" smtClean="0">
                <a:solidFill>
                  <a:schemeClr val="bg2">
                    <a:lumMod val="25000"/>
                  </a:schemeClr>
                </a:solidFill>
              </a:rPr>
              <a:t>?</a:t>
            </a:r>
          </a:p>
          <a:p>
            <a:endParaRPr lang="he-IL" sz="1200" b="1" dirty="0"/>
          </a:p>
        </p:txBody>
      </p:sp>
      <p:sp>
        <p:nvSpPr>
          <p:cNvPr id="34" name="TextBox 33"/>
          <p:cNvSpPr txBox="1"/>
          <p:nvPr/>
        </p:nvSpPr>
        <p:spPr>
          <a:xfrm>
            <a:off x="6660232" y="3789040"/>
            <a:ext cx="2452056" cy="3077766"/>
          </a:xfrm>
          <a:prstGeom prst="rect">
            <a:avLst/>
          </a:prstGeom>
          <a:noFill/>
        </p:spPr>
        <p:txBody>
          <a:bodyPr wrap="square" rtlCol="0">
            <a:spAutoFit/>
          </a:bodyPr>
          <a:lstStyle/>
          <a:p>
            <a:r>
              <a:rPr lang="he-IL" b="1" dirty="0" smtClean="0">
                <a:solidFill>
                  <a:srgbClr val="7030A0"/>
                </a:solidFill>
              </a:rPr>
              <a:t>שיחה בשעת הסעודה: </a:t>
            </a:r>
          </a:p>
          <a:p>
            <a:endParaRPr lang="he-IL" sz="1200" dirty="0" smtClean="0">
              <a:solidFill>
                <a:srgbClr val="7030A0"/>
              </a:solidFill>
            </a:endParaRPr>
          </a:p>
          <a:p>
            <a:r>
              <a:rPr lang="he-IL" sz="1600" dirty="0" smtClean="0">
                <a:solidFill>
                  <a:srgbClr val="7030A0"/>
                </a:solidFill>
              </a:rPr>
              <a:t>הגיבו </a:t>
            </a:r>
            <a:r>
              <a:rPr lang="he-IL" sz="1600" dirty="0">
                <a:solidFill>
                  <a:srgbClr val="7030A0"/>
                </a:solidFill>
              </a:rPr>
              <a:t>לחז"ל. </a:t>
            </a:r>
            <a:endParaRPr lang="he-IL" sz="1600" dirty="0" smtClean="0">
              <a:solidFill>
                <a:srgbClr val="7030A0"/>
              </a:solidFill>
            </a:endParaRPr>
          </a:p>
          <a:p>
            <a:endParaRPr lang="he-IL" sz="1600" dirty="0">
              <a:solidFill>
                <a:srgbClr val="7030A0"/>
              </a:solidFill>
            </a:endParaRPr>
          </a:p>
          <a:p>
            <a:r>
              <a:rPr lang="he-IL" sz="1600" dirty="0" smtClean="0">
                <a:solidFill>
                  <a:srgbClr val="7030A0"/>
                </a:solidFill>
              </a:rPr>
              <a:t>מה </a:t>
            </a:r>
            <a:r>
              <a:rPr lang="he-IL" sz="1600" dirty="0">
                <a:solidFill>
                  <a:srgbClr val="7030A0"/>
                </a:solidFill>
              </a:rPr>
              <a:t>מוצא חן? </a:t>
            </a:r>
            <a:endParaRPr lang="he-IL" sz="1600" dirty="0" smtClean="0">
              <a:solidFill>
                <a:srgbClr val="7030A0"/>
              </a:solidFill>
            </a:endParaRPr>
          </a:p>
          <a:p>
            <a:endParaRPr lang="he-IL" sz="1600" dirty="0">
              <a:solidFill>
                <a:srgbClr val="7030A0"/>
              </a:solidFill>
            </a:endParaRPr>
          </a:p>
          <a:p>
            <a:r>
              <a:rPr lang="he-IL" sz="1600" dirty="0" smtClean="0">
                <a:solidFill>
                  <a:srgbClr val="7030A0"/>
                </a:solidFill>
              </a:rPr>
              <a:t>מה </a:t>
            </a:r>
            <a:r>
              <a:rPr lang="he-IL" sz="1600" dirty="0">
                <a:solidFill>
                  <a:srgbClr val="7030A0"/>
                </a:solidFill>
              </a:rPr>
              <a:t>לא? </a:t>
            </a:r>
            <a:endParaRPr lang="he-IL" sz="1600" dirty="0" smtClean="0">
              <a:solidFill>
                <a:srgbClr val="7030A0"/>
              </a:solidFill>
            </a:endParaRPr>
          </a:p>
          <a:p>
            <a:endParaRPr lang="he-IL" sz="1600" dirty="0">
              <a:solidFill>
                <a:srgbClr val="7030A0"/>
              </a:solidFill>
            </a:endParaRPr>
          </a:p>
          <a:p>
            <a:r>
              <a:rPr lang="he-IL" sz="1600" dirty="0" smtClean="0">
                <a:solidFill>
                  <a:srgbClr val="7030A0"/>
                </a:solidFill>
              </a:rPr>
              <a:t>האם </a:t>
            </a:r>
            <a:r>
              <a:rPr lang="he-IL" sz="1600" dirty="0">
                <a:solidFill>
                  <a:srgbClr val="7030A0"/>
                </a:solidFill>
              </a:rPr>
              <a:t>אתם מסכימים עם המסר? הסבירו</a:t>
            </a:r>
            <a:r>
              <a:rPr lang="he-IL" sz="1600" dirty="0" smtClean="0">
                <a:solidFill>
                  <a:srgbClr val="7030A0"/>
                </a:solidFill>
              </a:rPr>
              <a:t>.</a:t>
            </a:r>
            <a:endParaRPr lang="he-IL" sz="1200" dirty="0">
              <a:solidFill>
                <a:srgbClr val="7030A0"/>
              </a:solidFill>
            </a:endParaRPr>
          </a:p>
          <a:p>
            <a:endParaRPr lang="he-IL" sz="1200" dirty="0">
              <a:solidFill>
                <a:srgbClr val="7030A0"/>
              </a:solidFill>
            </a:endParaRPr>
          </a:p>
          <a:p>
            <a:r>
              <a:rPr lang="he-IL" sz="1200" b="1" dirty="0" smtClean="0">
                <a:solidFill>
                  <a:srgbClr val="7030A0"/>
                </a:solidFill>
              </a:rPr>
              <a:t>לכבוד</a:t>
            </a:r>
            <a:r>
              <a:rPr lang="he-IL" sz="1200" b="1" dirty="0">
                <a:solidFill>
                  <a:srgbClr val="7030A0"/>
                </a:solidFill>
              </a:rPr>
              <a:t>..., רציתי שתדע ש... </a:t>
            </a:r>
            <a:r>
              <a:rPr lang="he-IL" sz="1200" b="1" dirty="0" smtClean="0">
                <a:solidFill>
                  <a:srgbClr val="7030A0"/>
                </a:solidFill>
              </a:rPr>
              <a:t>לדעתי... </a:t>
            </a:r>
            <a:r>
              <a:rPr lang="he-IL" sz="1200" b="1" dirty="0">
                <a:solidFill>
                  <a:srgbClr val="7030A0"/>
                </a:solidFill>
              </a:rPr>
              <a:t>חשוב ש... </a:t>
            </a:r>
            <a:endParaRPr lang="es-AR" sz="1200" b="1" dirty="0">
              <a:solidFill>
                <a:srgbClr val="7030A0"/>
              </a:solidFill>
            </a:endParaRPr>
          </a:p>
        </p:txBody>
      </p:sp>
      <p:sp>
        <p:nvSpPr>
          <p:cNvPr id="35" name="TextBox 34"/>
          <p:cNvSpPr txBox="1"/>
          <p:nvPr/>
        </p:nvSpPr>
        <p:spPr>
          <a:xfrm>
            <a:off x="2771800" y="4941168"/>
            <a:ext cx="3960440" cy="1908215"/>
          </a:xfrm>
          <a:prstGeom prst="rect">
            <a:avLst/>
          </a:prstGeom>
          <a:noFill/>
        </p:spPr>
        <p:txBody>
          <a:bodyPr wrap="square" rtlCol="0">
            <a:spAutoFit/>
          </a:bodyPr>
          <a:lstStyle/>
          <a:p>
            <a:pPr lvl="0"/>
            <a:r>
              <a:rPr lang="he-IL" b="1" dirty="0">
                <a:solidFill>
                  <a:srgbClr val="0070C0"/>
                </a:solidFill>
              </a:rPr>
              <a:t>דימוי חזותי</a:t>
            </a:r>
            <a:r>
              <a:rPr lang="he-IL" dirty="0">
                <a:solidFill>
                  <a:srgbClr val="0070C0"/>
                </a:solidFill>
              </a:rPr>
              <a:t>: </a:t>
            </a:r>
            <a:endParaRPr lang="he-IL" dirty="0" smtClean="0">
              <a:solidFill>
                <a:srgbClr val="0070C0"/>
              </a:solidFill>
            </a:endParaRPr>
          </a:p>
          <a:p>
            <a:pPr lvl="0"/>
            <a:r>
              <a:rPr lang="he-IL" sz="1200" dirty="0" smtClean="0">
                <a:solidFill>
                  <a:srgbClr val="0070C0"/>
                </a:solidFill>
              </a:rPr>
              <a:t>איירו </a:t>
            </a:r>
            <a:r>
              <a:rPr lang="he-IL" sz="1200" dirty="0">
                <a:solidFill>
                  <a:srgbClr val="0070C0"/>
                </a:solidFill>
              </a:rPr>
              <a:t>או חפשו בבית דימוי שיסמל ויזואלית את הנושא שבטקסט המילולי – והדביקו כאן.</a:t>
            </a:r>
          </a:p>
          <a:p>
            <a:pPr lvl="0"/>
            <a:endParaRPr lang="he-IL" sz="1200" dirty="0">
              <a:solidFill>
                <a:srgbClr val="0070C0"/>
              </a:solidFill>
            </a:endParaRPr>
          </a:p>
          <a:p>
            <a:pPr lvl="0"/>
            <a:endParaRPr lang="he-IL" sz="1200" dirty="0">
              <a:solidFill>
                <a:srgbClr val="0070C0"/>
              </a:solidFill>
            </a:endParaRPr>
          </a:p>
          <a:p>
            <a:pPr lvl="0"/>
            <a:endParaRPr lang="he-IL" sz="1200" dirty="0">
              <a:solidFill>
                <a:srgbClr val="0070C0"/>
              </a:solidFill>
            </a:endParaRPr>
          </a:p>
          <a:p>
            <a:pPr lvl="0"/>
            <a:endParaRPr lang="he-IL" sz="1200" dirty="0">
              <a:solidFill>
                <a:srgbClr val="0070C0"/>
              </a:solidFill>
            </a:endParaRPr>
          </a:p>
          <a:p>
            <a:pPr lvl="0"/>
            <a:endParaRPr lang="he-IL" sz="1200" dirty="0">
              <a:solidFill>
                <a:srgbClr val="0070C0"/>
              </a:solidFill>
            </a:endParaRPr>
          </a:p>
          <a:p>
            <a:pPr lvl="0"/>
            <a:r>
              <a:rPr lang="he-IL" sz="1600" b="1" dirty="0" smtClean="0">
                <a:solidFill>
                  <a:srgbClr val="0070C0"/>
                </a:solidFill>
              </a:rPr>
              <a:t>מתוך </a:t>
            </a:r>
            <a:r>
              <a:rPr lang="he-IL" sz="1600" b="1" dirty="0">
                <a:solidFill>
                  <a:srgbClr val="0070C0"/>
                </a:solidFill>
              </a:rPr>
              <a:t>האינטרנט, אולי </a:t>
            </a:r>
            <a:r>
              <a:rPr lang="he-IL" sz="1600" b="1" dirty="0" smtClean="0">
                <a:solidFill>
                  <a:srgbClr val="0070C0"/>
                </a:solidFill>
              </a:rPr>
              <a:t>בעיתון, אולי מן </a:t>
            </a:r>
            <a:r>
              <a:rPr lang="he-IL" sz="1600" b="1" dirty="0" err="1" smtClean="0">
                <a:solidFill>
                  <a:srgbClr val="0070C0"/>
                </a:solidFill>
              </a:rPr>
              <a:t>הדימיון</a:t>
            </a:r>
            <a:r>
              <a:rPr lang="he-IL" sz="1600" b="1" dirty="0" smtClean="0">
                <a:solidFill>
                  <a:srgbClr val="0070C0"/>
                </a:solidFill>
              </a:rPr>
              <a:t>.</a:t>
            </a:r>
            <a:endParaRPr lang="es-AR" sz="3600" b="1" dirty="0">
              <a:solidFill>
                <a:srgbClr val="0070C0"/>
              </a:solidFill>
            </a:endParaRPr>
          </a:p>
        </p:txBody>
      </p:sp>
      <p:sp>
        <p:nvSpPr>
          <p:cNvPr id="36" name="TextBox 35"/>
          <p:cNvSpPr txBox="1"/>
          <p:nvPr/>
        </p:nvSpPr>
        <p:spPr>
          <a:xfrm>
            <a:off x="0" y="1124744"/>
            <a:ext cx="2735288" cy="3077766"/>
          </a:xfrm>
          <a:prstGeom prst="rect">
            <a:avLst/>
          </a:prstGeom>
          <a:noFill/>
        </p:spPr>
        <p:txBody>
          <a:bodyPr wrap="square" rtlCol="0">
            <a:spAutoFit/>
          </a:bodyPr>
          <a:lstStyle/>
          <a:p>
            <a:pPr lvl="0" algn="just"/>
            <a:r>
              <a:rPr lang="he-IL" b="1" dirty="0">
                <a:solidFill>
                  <a:srgbClr val="00B050"/>
                </a:solidFill>
              </a:rPr>
              <a:t>תבלינים</a:t>
            </a:r>
            <a:r>
              <a:rPr lang="he-IL" dirty="0">
                <a:solidFill>
                  <a:srgbClr val="00B050"/>
                </a:solidFill>
              </a:rPr>
              <a:t>: </a:t>
            </a:r>
            <a:endParaRPr lang="he-IL" dirty="0" smtClean="0">
              <a:solidFill>
                <a:srgbClr val="00B050"/>
              </a:solidFill>
            </a:endParaRPr>
          </a:p>
          <a:p>
            <a:pPr lvl="0" algn="just"/>
            <a:r>
              <a:rPr lang="he-IL" sz="1200" dirty="0" smtClean="0">
                <a:solidFill>
                  <a:srgbClr val="00B050"/>
                </a:solidFill>
              </a:rPr>
              <a:t>הוסיפו </a:t>
            </a:r>
            <a:r>
              <a:rPr lang="he-IL" sz="1200" dirty="0">
                <a:solidFill>
                  <a:srgbClr val="00B050"/>
                </a:solidFill>
              </a:rPr>
              <a:t>משהו אישי משלכם לנאמר במקור זה, או שנו אותו בהתאם לטעמכם, למשל: כתבו אותו דבר בשפת ימינו; כתבו בחרוזים; הוסיפו משפט המשך; ספרו סיפור דמיוני על מישהו שנוהג בדיוק לפי ההיגד, או להיפך...</a:t>
            </a:r>
          </a:p>
          <a:p>
            <a:pPr lvl="0" algn="just"/>
            <a:endParaRPr lang="he-IL" sz="1200" dirty="0">
              <a:solidFill>
                <a:srgbClr val="00B050"/>
              </a:solidFill>
            </a:endParaRPr>
          </a:p>
          <a:p>
            <a:pPr marL="171450" lvl="0" indent="-171450" algn="just">
              <a:buFont typeface="Wingdings" pitchFamily="2" charset="2"/>
              <a:buChar char="ü"/>
            </a:pPr>
            <a:r>
              <a:rPr lang="he-IL" sz="1600" b="1" dirty="0">
                <a:solidFill>
                  <a:srgbClr val="00B050"/>
                </a:solidFill>
              </a:rPr>
              <a:t>בשפת ימינו:</a:t>
            </a:r>
          </a:p>
          <a:p>
            <a:pPr marL="171450" lvl="0" indent="-171450" algn="just">
              <a:buFont typeface="Wingdings" pitchFamily="2" charset="2"/>
              <a:buChar char="ü"/>
            </a:pPr>
            <a:r>
              <a:rPr lang="he-IL" sz="1600" b="1" dirty="0" smtClean="0">
                <a:solidFill>
                  <a:srgbClr val="00B050"/>
                </a:solidFill>
              </a:rPr>
              <a:t>בחרוזים</a:t>
            </a:r>
            <a:r>
              <a:rPr lang="he-IL" sz="1600" b="1" dirty="0">
                <a:solidFill>
                  <a:srgbClr val="00B050"/>
                </a:solidFill>
              </a:rPr>
              <a:t>:</a:t>
            </a:r>
          </a:p>
          <a:p>
            <a:pPr marL="171450" lvl="0" indent="-171450" algn="just">
              <a:buFont typeface="Wingdings" pitchFamily="2" charset="2"/>
              <a:buChar char="ü"/>
            </a:pPr>
            <a:r>
              <a:rPr lang="he-IL" sz="1600" b="1" dirty="0" smtClean="0">
                <a:solidFill>
                  <a:srgbClr val="00B050"/>
                </a:solidFill>
              </a:rPr>
              <a:t>משפט </a:t>
            </a:r>
            <a:r>
              <a:rPr lang="he-IL" sz="1600" b="1" dirty="0">
                <a:solidFill>
                  <a:srgbClr val="00B050"/>
                </a:solidFill>
              </a:rPr>
              <a:t>המשך:</a:t>
            </a:r>
            <a:endParaRPr lang="he-IL" sz="1600" dirty="0">
              <a:solidFill>
                <a:srgbClr val="00B050"/>
              </a:solidFill>
            </a:endParaRPr>
          </a:p>
          <a:p>
            <a:pPr marL="171450" lvl="0" indent="-171450" algn="just">
              <a:buFont typeface="Wingdings" pitchFamily="2" charset="2"/>
              <a:buChar char="ü"/>
            </a:pPr>
            <a:endParaRPr lang="he-IL" sz="1600" b="1" dirty="0" smtClean="0">
              <a:solidFill>
                <a:srgbClr val="00B050"/>
              </a:solidFill>
            </a:endParaRPr>
          </a:p>
          <a:p>
            <a:pPr marL="171450" lvl="0" indent="-171450" algn="just">
              <a:buFont typeface="Wingdings" pitchFamily="2" charset="2"/>
              <a:buChar char="ü"/>
            </a:pPr>
            <a:r>
              <a:rPr lang="he-IL" sz="1600" b="1" dirty="0" smtClean="0">
                <a:solidFill>
                  <a:srgbClr val="00B050"/>
                </a:solidFill>
              </a:rPr>
              <a:t>סיפור </a:t>
            </a:r>
            <a:r>
              <a:rPr lang="he-IL" sz="1600" b="1" dirty="0">
                <a:solidFill>
                  <a:srgbClr val="00B050"/>
                </a:solidFill>
              </a:rPr>
              <a:t>דמיוני</a:t>
            </a:r>
            <a:r>
              <a:rPr lang="he-IL" sz="1600" b="1" dirty="0" smtClean="0">
                <a:solidFill>
                  <a:srgbClr val="00B050"/>
                </a:solidFill>
              </a:rPr>
              <a:t>:</a:t>
            </a:r>
          </a:p>
          <a:p>
            <a:pPr marL="171450" lvl="0" indent="-171450" algn="just">
              <a:buFont typeface="Wingdings" pitchFamily="2" charset="2"/>
              <a:buChar char="ü"/>
            </a:pPr>
            <a:endParaRPr lang="he-IL" sz="1200" dirty="0">
              <a:solidFill>
                <a:srgbClr val="00B050"/>
              </a:solidFill>
            </a:endParaRPr>
          </a:p>
          <a:p>
            <a:pPr lvl="0" algn="just"/>
            <a:r>
              <a:rPr lang="he-IL" sz="1200" b="1" dirty="0" smtClean="0">
                <a:solidFill>
                  <a:srgbClr val="00B050"/>
                </a:solidFill>
              </a:rPr>
              <a:t>הפעילו </a:t>
            </a:r>
            <a:r>
              <a:rPr lang="he-IL" sz="1200" b="1" dirty="0">
                <a:solidFill>
                  <a:srgbClr val="00B050"/>
                </a:solidFill>
              </a:rPr>
              <a:t>את הדמיון ואת היצירתיות שלכם</a:t>
            </a:r>
            <a:r>
              <a:rPr lang="he-IL" sz="1200" b="1" dirty="0" smtClean="0">
                <a:solidFill>
                  <a:srgbClr val="00B050"/>
                </a:solidFill>
              </a:rPr>
              <a:t>!</a:t>
            </a:r>
            <a:endParaRPr lang="he-IL" sz="1200" b="1" dirty="0">
              <a:solidFill>
                <a:srgbClr val="00B050"/>
              </a:solidFill>
            </a:endParaRPr>
          </a:p>
        </p:txBody>
      </p:sp>
      <p:sp>
        <p:nvSpPr>
          <p:cNvPr id="10" name="Rectangle 9"/>
          <p:cNvSpPr/>
          <p:nvPr/>
        </p:nvSpPr>
        <p:spPr>
          <a:xfrm>
            <a:off x="2876027" y="1434718"/>
            <a:ext cx="3768439" cy="3150944"/>
          </a:xfrm>
          <a:prstGeom prst="rect">
            <a:avLst/>
          </a:prstGeom>
          <a:solidFill>
            <a:schemeClr val="bg1"/>
          </a:solidFill>
          <a:ln w="1905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cxnSp>
        <p:nvCxnSpPr>
          <p:cNvPr id="23" name="Straight Connector 22"/>
          <p:cNvCxnSpPr/>
          <p:nvPr/>
        </p:nvCxnSpPr>
        <p:spPr>
          <a:xfrm rot="16200000">
            <a:off x="-126203"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275856" y="645075"/>
            <a:ext cx="5812143" cy="523220"/>
          </a:xfrm>
          <a:prstGeom prst="rect">
            <a:avLst/>
          </a:prstGeom>
          <a:noFill/>
        </p:spPr>
        <p:txBody>
          <a:bodyPr wrap="square" rtlCol="1">
            <a:spAutoFit/>
          </a:bodyPr>
          <a:lstStyle/>
          <a:p>
            <a:r>
              <a:rPr lang="he-IL" sz="2800" b="1" dirty="0" smtClean="0"/>
              <a:t>ערך תזונתי: </a:t>
            </a:r>
            <a:r>
              <a:rPr lang="he-IL" sz="1400" b="1" dirty="0" smtClean="0">
                <a:solidFill>
                  <a:srgbClr val="FF0000"/>
                </a:solidFill>
              </a:rPr>
              <a:t>ראו דוגמאות מעבודות תלמידים בשקופיות הבאות!</a:t>
            </a:r>
            <a:endParaRPr lang="he-IL" sz="1400" b="1" dirty="0">
              <a:solidFill>
                <a:srgbClr val="FF0000"/>
              </a:solidFill>
            </a:endParaRPr>
          </a:p>
        </p:txBody>
      </p:sp>
      <p:sp>
        <p:nvSpPr>
          <p:cNvPr id="4" name="TextBox 3"/>
          <p:cNvSpPr txBox="1"/>
          <p:nvPr/>
        </p:nvSpPr>
        <p:spPr>
          <a:xfrm>
            <a:off x="-36512" y="64948"/>
            <a:ext cx="2052736" cy="400110"/>
          </a:xfrm>
          <a:prstGeom prst="rect">
            <a:avLst/>
          </a:prstGeom>
          <a:solidFill>
            <a:srgbClr val="FFFF00"/>
          </a:solidFill>
        </p:spPr>
        <p:txBody>
          <a:bodyPr wrap="square" rtlCol="1">
            <a:spAutoFit/>
          </a:bodyPr>
          <a:lstStyle/>
          <a:p>
            <a:r>
              <a:rPr lang="he-IL" sz="2000" dirty="0" smtClean="0"/>
              <a:t>למורה: מודל – ה-ו</a:t>
            </a:r>
            <a:endParaRPr lang="he-IL" sz="2000" dirty="0"/>
          </a:p>
        </p:txBody>
      </p:sp>
      <p:sp>
        <p:nvSpPr>
          <p:cNvPr id="43" name="TextBox 42"/>
          <p:cNvSpPr txBox="1"/>
          <p:nvPr/>
        </p:nvSpPr>
        <p:spPr>
          <a:xfrm>
            <a:off x="3169042" y="1628640"/>
            <a:ext cx="3182407" cy="2831544"/>
          </a:xfrm>
          <a:prstGeom prst="rect">
            <a:avLst/>
          </a:prstGeom>
          <a:noFill/>
          <a:ln w="19050">
            <a:solidFill>
              <a:schemeClr val="tx2">
                <a:lumMod val="75000"/>
              </a:schemeClr>
            </a:solidFill>
          </a:ln>
        </p:spPr>
        <p:txBody>
          <a:bodyPr wrap="square" rtlCol="1">
            <a:spAutoFit/>
          </a:bodyPr>
          <a:lstStyle/>
          <a:p>
            <a:pPr lvl="0" algn="ctr"/>
            <a:r>
              <a:rPr lang="he-IL" sz="4800" dirty="0" smtClean="0">
                <a:solidFill>
                  <a:srgbClr val="0070C0"/>
                </a:solidFill>
              </a:rPr>
              <a:t>אגדה קצרה של חז"ל</a:t>
            </a:r>
          </a:p>
          <a:p>
            <a:pPr lvl="0" algn="ctr"/>
            <a:endParaRPr lang="he-IL" sz="4000" dirty="0">
              <a:solidFill>
                <a:srgbClr val="0070C0"/>
              </a:solidFill>
            </a:endParaRPr>
          </a:p>
          <a:p>
            <a:pPr lvl="0"/>
            <a:endParaRPr lang="he-IL" sz="1400" dirty="0">
              <a:solidFill>
                <a:srgbClr val="0070C0"/>
              </a:solidFill>
            </a:endParaRPr>
          </a:p>
          <a:p>
            <a:pPr lvl="0"/>
            <a:endParaRPr lang="he-IL" sz="1400" dirty="0" smtClean="0"/>
          </a:p>
          <a:p>
            <a:pPr lvl="0"/>
            <a:r>
              <a:rPr lang="he-IL" sz="1400" dirty="0" smtClean="0"/>
              <a:t>מתוך ספר האגדה לביאליק </a:t>
            </a:r>
            <a:r>
              <a:rPr lang="he-IL" sz="1400" dirty="0" err="1" smtClean="0"/>
              <a:t>ורבניצקי</a:t>
            </a:r>
            <a:endParaRPr lang="en-US" dirty="0"/>
          </a:p>
        </p:txBody>
      </p:sp>
      <p:sp>
        <p:nvSpPr>
          <p:cNvPr id="44" name="TextBox 43"/>
          <p:cNvSpPr txBox="1"/>
          <p:nvPr/>
        </p:nvSpPr>
        <p:spPr>
          <a:xfrm>
            <a:off x="43904" y="622429"/>
            <a:ext cx="3816424" cy="430887"/>
          </a:xfrm>
          <a:prstGeom prst="rect">
            <a:avLst/>
          </a:prstGeom>
          <a:noFill/>
        </p:spPr>
        <p:txBody>
          <a:bodyPr wrap="square" rtlCol="1">
            <a:spAutoFit/>
          </a:bodyPr>
          <a:lstStyle/>
          <a:p>
            <a:pPr algn="l"/>
            <a:r>
              <a:rPr lang="he-IL" sz="1100" dirty="0" smtClean="0"/>
              <a:t>תכנית </a:t>
            </a:r>
            <a:r>
              <a:rPr lang="he-IL" sz="1100" b="1" dirty="0" smtClean="0"/>
              <a:t>ניחוחות קדומים</a:t>
            </a:r>
            <a:r>
              <a:rPr lang="he-IL" sz="1100" dirty="0" smtClean="0"/>
              <a:t>, בי"ס גיבורי ישראל, ת"א.</a:t>
            </a:r>
          </a:p>
          <a:p>
            <a:pPr algn="l"/>
            <a:r>
              <a:rPr lang="he-IL" sz="1100" dirty="0" smtClean="0"/>
              <a:t>מאת הדס לאור אשור ©. 2012 בזיקה לנושא השנתי</a:t>
            </a:r>
            <a:endParaRPr lang="he-IL" sz="1100" dirty="0"/>
          </a:p>
        </p:txBody>
      </p:sp>
    </p:spTree>
    <p:extLst>
      <p:ext uri="{BB962C8B-B14F-4D97-AF65-F5344CB8AC3E}">
        <p14:creationId xmlns:p14="http://schemas.microsoft.com/office/powerpoint/2010/main" val="18162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heel(1)">
                                      <p:cBhvr>
                                        <p:cTn id="7"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4678204"/>
          </a:xfrm>
          <a:prstGeom prst="rect">
            <a:avLst/>
          </a:prstGeom>
          <a:noFill/>
          <a:ln w="6350">
            <a:noFill/>
          </a:ln>
        </p:spPr>
        <p:txBody>
          <a:bodyPr wrap="square" rtlCol="1">
            <a:spAutoFit/>
          </a:bodyPr>
          <a:lstStyle/>
          <a:p>
            <a:r>
              <a:rPr lang="he-IL" b="1" dirty="0" smtClean="0"/>
              <a:t>דעת גדולים</a:t>
            </a:r>
            <a:r>
              <a:rPr lang="he-IL" dirty="0" smtClean="0"/>
              <a:t>: </a:t>
            </a:r>
          </a:p>
          <a:p>
            <a:pPr lvl="0"/>
            <a:endParaRPr lang="he-IL" sz="1200" dirty="0">
              <a:solidFill>
                <a:prstClr val="black"/>
              </a:solidFill>
            </a:endParaRPr>
          </a:p>
          <a:p>
            <a:pPr marL="285750" lvl="0" indent="-285750">
              <a:buFont typeface="Wingdings" pitchFamily="2" charset="2"/>
              <a:buChar char="ü"/>
            </a:pPr>
            <a:r>
              <a:rPr lang="he-IL" sz="1400" dirty="0"/>
              <a:t>האם אתה אוכל בזמנים קבועים? </a:t>
            </a:r>
          </a:p>
          <a:p>
            <a:pPr marL="285750" lvl="0" indent="-285750">
              <a:buFont typeface="Wingdings" pitchFamily="2" charset="2"/>
              <a:buChar char="ü"/>
            </a:pPr>
            <a:r>
              <a:rPr lang="he-IL" sz="1400" dirty="0"/>
              <a:t>אם כן - מהם זמני הארוחות שלך, ולמה אתה מקפיד על כך? </a:t>
            </a:r>
            <a:r>
              <a:rPr lang="he-IL" sz="1400" dirty="0" smtClean="0"/>
              <a:t>אם </a:t>
            </a:r>
            <a:r>
              <a:rPr lang="he-IL" sz="1400" dirty="0"/>
              <a:t>לא – למה? </a:t>
            </a:r>
            <a:endParaRPr lang="he-IL" sz="1400" dirty="0" smtClean="0"/>
          </a:p>
          <a:p>
            <a:pPr marL="285750" lvl="0" indent="-285750">
              <a:buFont typeface="Wingdings" pitchFamily="2" charset="2"/>
              <a:buChar char="ü"/>
            </a:pPr>
            <a:r>
              <a:rPr lang="he-IL" sz="1400" dirty="0" smtClean="0"/>
              <a:t>האם </a:t>
            </a:r>
            <a:r>
              <a:rPr lang="he-IL" sz="1400" dirty="0"/>
              <a:t>אתה מסכים שמי שלא אוכל ארוחות מסודרות הוא כמו תרנגול שמנקר באשפה? איך היית מתאר את סגנון הארוחות שלך?</a:t>
            </a:r>
          </a:p>
          <a:p>
            <a:endParaRPr lang="he-IL" sz="1200" dirty="0"/>
          </a:p>
          <a:p>
            <a:endParaRPr lang="he-IL" sz="1200" dirty="0" smtClean="0"/>
          </a:p>
          <a:p>
            <a:endParaRPr lang="he-IL" sz="1200" dirty="0"/>
          </a:p>
          <a:p>
            <a:endParaRPr lang="he-IL" sz="1200" dirty="0" smtClean="0"/>
          </a:p>
          <a:p>
            <a:endParaRPr lang="he-IL" sz="1200" dirty="0"/>
          </a:p>
          <a:p>
            <a:endParaRPr lang="he-IL" sz="1200" dirty="0" smtClean="0"/>
          </a:p>
          <a:p>
            <a:endParaRPr lang="he-IL" sz="1200" dirty="0"/>
          </a:p>
          <a:p>
            <a:endParaRPr lang="he-IL" sz="1200" dirty="0" smtClean="0"/>
          </a:p>
          <a:p>
            <a:endParaRPr lang="he-IL" sz="1200" dirty="0"/>
          </a:p>
          <a:p>
            <a:endParaRPr lang="he-IL" sz="1200" dirty="0" smtClean="0"/>
          </a:p>
          <a:p>
            <a:endParaRPr lang="he-IL" sz="1200" dirty="0" smtClean="0"/>
          </a:p>
          <a:p>
            <a:endParaRPr lang="he-IL" sz="1200" dirty="0"/>
          </a:p>
          <a:p>
            <a:endParaRPr lang="he-IL" sz="1200" dirty="0"/>
          </a:p>
        </p:txBody>
      </p:sp>
      <p:sp>
        <p:nvSpPr>
          <p:cNvPr id="40" name="TextBox 39"/>
          <p:cNvSpPr txBox="1"/>
          <p:nvPr/>
        </p:nvSpPr>
        <p:spPr>
          <a:xfrm>
            <a:off x="107504" y="611396"/>
            <a:ext cx="3816424" cy="369332"/>
          </a:xfrm>
          <a:prstGeom prst="rect">
            <a:avLst/>
          </a:prstGeom>
          <a:noFill/>
        </p:spPr>
        <p:txBody>
          <a:bodyPr wrap="square" rtlCol="1">
            <a:spAutoFit/>
          </a:bodyPr>
          <a:lstStyle/>
          <a:p>
            <a:pPr algn="l"/>
            <a:r>
              <a:rPr lang="he-IL" sz="900" dirty="0" smtClean="0"/>
              <a:t>תכנית </a:t>
            </a:r>
            <a:r>
              <a:rPr lang="he-IL" sz="900" b="1" dirty="0" smtClean="0"/>
              <a:t>ניחוחות קדומים</a:t>
            </a:r>
            <a:r>
              <a:rPr lang="he-IL" sz="900" dirty="0" smtClean="0"/>
              <a:t>, בי"ס גיבורי ישראל, ת"א.</a:t>
            </a:r>
          </a:p>
          <a:p>
            <a:pPr algn="l"/>
            <a:r>
              <a:rPr lang="he-IL" sz="900" dirty="0" err="1" smtClean="0"/>
              <a:t>ה.ל.א</a:t>
            </a:r>
            <a:r>
              <a:rPr lang="he-IL" sz="900" dirty="0" smtClean="0"/>
              <a:t>. 2012 בזיקה לנושא השנתי</a:t>
            </a:r>
            <a:endParaRPr lang="he-IL" sz="900" dirty="0"/>
          </a:p>
        </p:txBody>
      </p:sp>
      <p:sp>
        <p:nvSpPr>
          <p:cNvPr id="4" name="TextBox 3"/>
          <p:cNvSpPr txBox="1"/>
          <p:nvPr/>
        </p:nvSpPr>
        <p:spPr>
          <a:xfrm>
            <a:off x="2422891" y="548680"/>
            <a:ext cx="6469589" cy="523220"/>
          </a:xfrm>
          <a:prstGeom prst="rect">
            <a:avLst/>
          </a:prstGeom>
          <a:noFill/>
        </p:spPr>
        <p:txBody>
          <a:bodyPr wrap="square" rtlCol="1">
            <a:spAutoFit/>
          </a:bodyPr>
          <a:lstStyle/>
          <a:p>
            <a:r>
              <a:rPr lang="he-IL" sz="2800" b="1" dirty="0"/>
              <a:t>ארוחות בזמנים קבועים!</a:t>
            </a:r>
          </a:p>
        </p:txBody>
      </p:sp>
      <p:sp>
        <p:nvSpPr>
          <p:cNvPr id="9" name="TextBox 8"/>
          <p:cNvSpPr txBox="1"/>
          <p:nvPr/>
        </p:nvSpPr>
        <p:spPr>
          <a:xfrm>
            <a:off x="1907704" y="-24482"/>
            <a:ext cx="7023648" cy="1015663"/>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solidFill>
                  <a:srgbClr val="00B050"/>
                </a:solidFill>
              </a:rPr>
              <a:t>דוגמאות לעבודת תלמידים</a:t>
            </a:r>
            <a:r>
              <a:rPr lang="he-IL" sz="2800" dirty="0" smtClean="0"/>
              <a:t>		 </a:t>
            </a:r>
            <a:endParaRPr lang="he-IL" sz="3200" dirty="0"/>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767800" y="1124744"/>
            <a:ext cx="2340704" cy="3508653"/>
          </a:xfrm>
          <a:prstGeom prst="rect">
            <a:avLst/>
          </a:prstGeom>
          <a:noFill/>
        </p:spPr>
        <p:txBody>
          <a:bodyPr wrap="square" rtlCol="0">
            <a:spAutoFit/>
          </a:bodyPr>
          <a:lstStyle/>
          <a:p>
            <a:r>
              <a:rPr lang="he-IL" b="1" dirty="0"/>
              <a:t>אגוזים לפיצוח: </a:t>
            </a:r>
          </a:p>
          <a:p>
            <a:endParaRPr lang="he-IL" sz="1200" dirty="0" smtClean="0"/>
          </a:p>
          <a:p>
            <a:endParaRPr lang="he-IL" sz="1200" dirty="0"/>
          </a:p>
          <a:p>
            <a:pPr marL="171450" indent="-171450">
              <a:buFont typeface="Wingdings" pitchFamily="2" charset="2"/>
              <a:buChar char="ü"/>
            </a:pPr>
            <a:r>
              <a:rPr lang="he-IL" sz="1600" dirty="0" smtClean="0"/>
              <a:t>מה </a:t>
            </a:r>
            <a:r>
              <a:rPr lang="he-IL" sz="1600" dirty="0"/>
              <a:t>זה </a:t>
            </a:r>
            <a:r>
              <a:rPr lang="he-IL" sz="1600" dirty="0" err="1"/>
              <a:t>דומין</a:t>
            </a:r>
            <a:r>
              <a:rPr lang="he-IL" sz="1600" dirty="0"/>
              <a:t>?</a:t>
            </a:r>
          </a:p>
          <a:p>
            <a:pPr marL="171450" indent="-171450">
              <a:buFont typeface="Wingdings" pitchFamily="2" charset="2"/>
              <a:buChar char="ü"/>
            </a:pPr>
            <a:r>
              <a:rPr lang="he-IL" sz="1600" dirty="0"/>
              <a:t>מי זה משה?</a:t>
            </a:r>
          </a:p>
          <a:p>
            <a:pPr marL="171450" indent="-171450">
              <a:buFont typeface="Wingdings" pitchFamily="2" charset="2"/>
              <a:buChar char="ü"/>
            </a:pPr>
            <a:r>
              <a:rPr lang="he-IL" sz="1600" dirty="0"/>
              <a:t>מה זאת אומרת "זמן סעודה"?</a:t>
            </a:r>
          </a:p>
          <a:p>
            <a:pPr marL="171450" indent="-171450">
              <a:buFont typeface="Wingdings" pitchFamily="2" charset="2"/>
              <a:buChar char="ü"/>
            </a:pPr>
            <a:r>
              <a:rPr lang="he-IL" sz="1600" dirty="0"/>
              <a:t>למה זה חשוב, לקבוע זמן סעודה?</a:t>
            </a:r>
          </a:p>
          <a:p>
            <a:pPr marL="171450" indent="-171450">
              <a:buFont typeface="Wingdings" pitchFamily="2" charset="2"/>
              <a:buChar char="ü"/>
            </a:pPr>
            <a:endParaRPr lang="he-IL" sz="1200" dirty="0" smtClean="0"/>
          </a:p>
          <a:p>
            <a:pPr marL="171450" indent="-171450">
              <a:buFont typeface="Wingdings" pitchFamily="2" charset="2"/>
              <a:buChar char="ü"/>
            </a:pPr>
            <a:endParaRPr lang="he-IL" sz="1200" dirty="0"/>
          </a:p>
          <a:p>
            <a:pPr marL="171450" indent="-171450">
              <a:buFont typeface="Wingdings" pitchFamily="2" charset="2"/>
              <a:buChar char="ü"/>
            </a:pPr>
            <a:endParaRPr lang="he-IL" sz="1200" dirty="0" smtClean="0"/>
          </a:p>
          <a:p>
            <a:pPr marL="171450" indent="-171450">
              <a:buFont typeface="Wingdings" pitchFamily="2" charset="2"/>
              <a:buChar char="ü"/>
            </a:pPr>
            <a:endParaRPr lang="he-IL" sz="1200" dirty="0"/>
          </a:p>
          <a:p>
            <a:pPr marL="171450" indent="-171450">
              <a:buFont typeface="Wingdings" pitchFamily="2" charset="2"/>
              <a:buChar char="ü"/>
            </a:pPr>
            <a:endParaRPr lang="he-IL" sz="1200" dirty="0" smtClean="0"/>
          </a:p>
          <a:p>
            <a:pPr marL="171450" indent="-171450">
              <a:buFont typeface="Wingdings" pitchFamily="2" charset="2"/>
              <a:buChar char="ü"/>
            </a:pPr>
            <a:endParaRPr lang="he-IL" sz="1200" dirty="0"/>
          </a:p>
          <a:p>
            <a:endParaRPr lang="he-IL" sz="1200" dirty="0"/>
          </a:p>
        </p:txBody>
      </p:sp>
      <p:sp>
        <p:nvSpPr>
          <p:cNvPr id="34" name="TextBox 33"/>
          <p:cNvSpPr txBox="1"/>
          <p:nvPr/>
        </p:nvSpPr>
        <p:spPr>
          <a:xfrm>
            <a:off x="6660232" y="3645024"/>
            <a:ext cx="2452056" cy="4955203"/>
          </a:xfrm>
          <a:prstGeom prst="rect">
            <a:avLst/>
          </a:prstGeom>
          <a:noFill/>
        </p:spPr>
        <p:txBody>
          <a:bodyPr wrap="square" rtlCol="0">
            <a:spAutoFit/>
          </a:bodyPr>
          <a:lstStyle/>
          <a:p>
            <a:r>
              <a:rPr lang="he-IL" b="1" dirty="0" smtClean="0"/>
              <a:t>שיחה בשעת הסעודה: </a:t>
            </a:r>
          </a:p>
          <a:p>
            <a:endParaRPr lang="he-IL" sz="1200" dirty="0" smtClean="0"/>
          </a:p>
          <a:p>
            <a:r>
              <a:rPr lang="he-IL" sz="1200" dirty="0" smtClean="0"/>
              <a:t>שלום </a:t>
            </a:r>
            <a:r>
              <a:rPr lang="he-IL" sz="1200" dirty="0"/>
              <a:t>חז"ל,</a:t>
            </a:r>
          </a:p>
          <a:p>
            <a:r>
              <a:rPr lang="he-IL" sz="1200" dirty="0"/>
              <a:t>מוצא חן בעיני שאתם רואים חשיבות כל כך גדולה במנהגי אכילה, עד כדי כך שאתם טוענים שמשה רבנו בכבודו ובעצמו דאג לזה.</a:t>
            </a:r>
          </a:p>
          <a:p>
            <a:endParaRPr lang="he-IL" sz="1200" dirty="0"/>
          </a:p>
          <a:p>
            <a:r>
              <a:rPr lang="he-IL" sz="1200" dirty="0"/>
              <a:t>לכבוד חז"ל, לדעתי היה למשה רבנו דברים יותר חשובים לעשות מאשר להתעסק במני ארוחות, הוא הוביל את בני ישראל במדבר. </a:t>
            </a:r>
          </a:p>
          <a:p>
            <a:endParaRPr lang="he-IL" sz="1200" dirty="0"/>
          </a:p>
          <a:p>
            <a:r>
              <a:rPr lang="he-IL" sz="1200" dirty="0"/>
              <a:t>לחז"ל – האם זה לא מעליב לכנות את בני ישראל תרנגולים באשפה?</a:t>
            </a:r>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p:txBody>
      </p:sp>
      <p:sp>
        <p:nvSpPr>
          <p:cNvPr id="35" name="TextBox 34"/>
          <p:cNvSpPr txBox="1"/>
          <p:nvPr/>
        </p:nvSpPr>
        <p:spPr>
          <a:xfrm>
            <a:off x="2771800" y="4941168"/>
            <a:ext cx="3960440" cy="1969770"/>
          </a:xfrm>
          <a:prstGeom prst="rect">
            <a:avLst/>
          </a:prstGeom>
          <a:noFill/>
        </p:spPr>
        <p:txBody>
          <a:bodyPr wrap="square" rtlCol="0">
            <a:spAutoFit/>
          </a:bodyPr>
          <a:lstStyle/>
          <a:p>
            <a:pPr lvl="0"/>
            <a:r>
              <a:rPr lang="he-IL" b="1" dirty="0" smtClean="0">
                <a:solidFill>
                  <a:prstClr val="black"/>
                </a:solidFill>
              </a:rPr>
              <a:t>דימוי חזותי</a:t>
            </a:r>
            <a:r>
              <a:rPr lang="he-IL" dirty="0" smtClean="0">
                <a:solidFill>
                  <a:prstClr val="black"/>
                </a:solidFill>
              </a:rPr>
              <a:t>: </a:t>
            </a: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600" dirty="0" smtClean="0">
              <a:solidFill>
                <a:prstClr val="black"/>
              </a:solidFill>
            </a:endParaRPr>
          </a:p>
          <a:p>
            <a:pPr lvl="0"/>
            <a:r>
              <a:rPr lang="he-IL" sz="1600" b="1" dirty="0" smtClean="0">
                <a:solidFill>
                  <a:prstClr val="black"/>
                </a:solidFill>
              </a:rPr>
              <a:t>מתוך האינטרנט, אולי בעיתון אולי מן הדמיון.</a:t>
            </a:r>
            <a:endParaRPr lang="he-IL" sz="2400" b="1" dirty="0" smtClean="0">
              <a:solidFill>
                <a:prstClr val="black"/>
              </a:solidFill>
            </a:endParaRPr>
          </a:p>
        </p:txBody>
      </p:sp>
      <p:sp>
        <p:nvSpPr>
          <p:cNvPr id="36" name="TextBox 35"/>
          <p:cNvSpPr txBox="1"/>
          <p:nvPr/>
        </p:nvSpPr>
        <p:spPr>
          <a:xfrm>
            <a:off x="-36512" y="1039911"/>
            <a:ext cx="2735288" cy="3308598"/>
          </a:xfrm>
          <a:prstGeom prst="rect">
            <a:avLst/>
          </a:prstGeom>
          <a:noFill/>
        </p:spPr>
        <p:txBody>
          <a:bodyPr wrap="square" rtlCol="0">
            <a:spAutoFit/>
          </a:bodyPr>
          <a:lstStyle/>
          <a:p>
            <a:pPr lvl="0" algn="just"/>
            <a:r>
              <a:rPr lang="he-IL" b="1" dirty="0">
                <a:solidFill>
                  <a:prstClr val="black"/>
                </a:solidFill>
              </a:rPr>
              <a:t>תבלינים</a:t>
            </a:r>
            <a:r>
              <a:rPr lang="he-IL" dirty="0">
                <a:solidFill>
                  <a:prstClr val="black"/>
                </a:solidFill>
              </a:rPr>
              <a:t>: </a:t>
            </a:r>
            <a:endParaRPr lang="he-IL" dirty="0" smtClean="0">
              <a:solidFill>
                <a:prstClr val="black"/>
              </a:solidFill>
            </a:endParaRPr>
          </a:p>
          <a:p>
            <a:pPr marL="171450" indent="-171450">
              <a:buFont typeface="Wingdings" pitchFamily="2" charset="2"/>
              <a:buChar char="ü"/>
            </a:pPr>
            <a:endParaRPr lang="he-IL" sz="1100" u="sng" dirty="0" smtClean="0"/>
          </a:p>
          <a:p>
            <a:pPr marL="171450" indent="-171450">
              <a:buFont typeface="Wingdings" pitchFamily="2" charset="2"/>
              <a:buChar char="ü"/>
            </a:pPr>
            <a:r>
              <a:rPr lang="he-IL" sz="1400" u="sng" dirty="0" smtClean="0"/>
              <a:t>שפת </a:t>
            </a:r>
            <a:r>
              <a:rPr lang="he-IL" sz="1400" u="sng" dirty="0"/>
              <a:t>ימינו</a:t>
            </a:r>
            <a:r>
              <a:rPr lang="he-IL" sz="1400" dirty="0"/>
              <a:t>: בהתחלה כל הישראלים היו כמו תרנגולים שאוכלים מתי שבא להם, עד שבא המנהיג משה וקבע שיאכלו ארוחות מסודרות בזמנים קבועים; </a:t>
            </a:r>
          </a:p>
          <a:p>
            <a:pPr marL="171450" indent="-171450">
              <a:buFont typeface="Wingdings" pitchFamily="2" charset="2"/>
              <a:buChar char="ü"/>
            </a:pPr>
            <a:r>
              <a:rPr lang="he-IL" sz="1400" u="sng" dirty="0" smtClean="0"/>
              <a:t>בחרוזים</a:t>
            </a:r>
            <a:r>
              <a:rPr lang="he-IL" sz="1400" dirty="0"/>
              <a:t>: אנחנו לא תרנגולים – שלוש ארוחות אנחנו אוכלים; אנחנו לא מנקרים באשפה – אוכלים על שולחן מכוסה במפה.</a:t>
            </a:r>
          </a:p>
          <a:p>
            <a:pPr marL="171450" indent="-171450">
              <a:buFont typeface="Wingdings" pitchFamily="2" charset="2"/>
              <a:buChar char="ü"/>
            </a:pPr>
            <a:r>
              <a:rPr lang="he-IL" sz="1400" u="sng" dirty="0" smtClean="0"/>
              <a:t>משפט </a:t>
            </a:r>
            <a:r>
              <a:rPr lang="he-IL" sz="1400" u="sng" dirty="0"/>
              <a:t>המשך</a:t>
            </a:r>
            <a:r>
              <a:rPr lang="he-IL" sz="1400" dirty="0"/>
              <a:t>: ... ומאז ועד היום יש לנו מנהגי אכילה מסודרים. זה גם חסכוני וגם בריא.</a:t>
            </a:r>
          </a:p>
          <a:p>
            <a:r>
              <a:rPr lang="he-IL" sz="1400" b="1" u="sng" dirty="0" smtClean="0"/>
              <a:t>סיפור </a:t>
            </a:r>
            <a:r>
              <a:rPr lang="he-IL" sz="1400" b="1" u="sng" dirty="0"/>
              <a:t>דמיוני</a:t>
            </a:r>
            <a:r>
              <a:rPr lang="he-IL" sz="1400" b="1" dirty="0"/>
              <a:t>: </a:t>
            </a:r>
            <a:r>
              <a:rPr lang="he-IL" sz="1400" b="1" dirty="0" smtClean="0"/>
              <a:t>...</a:t>
            </a:r>
            <a:endParaRPr lang="he-IL" sz="1200" dirty="0" smtClean="0">
              <a:solidFill>
                <a:prstClr val="black"/>
              </a:solidFill>
            </a:endParaRPr>
          </a:p>
        </p:txBody>
      </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261801" y="1519619"/>
            <a:ext cx="3182407" cy="2893100"/>
          </a:xfrm>
          <a:prstGeom prst="rect">
            <a:avLst/>
          </a:prstGeom>
          <a:noFill/>
          <a:ln w="19050">
            <a:solidFill>
              <a:schemeClr val="tx2">
                <a:lumMod val="75000"/>
              </a:schemeClr>
            </a:solidFill>
          </a:ln>
        </p:spPr>
        <p:txBody>
          <a:bodyPr wrap="square" rtlCol="1">
            <a:spAutoFit/>
          </a:bodyPr>
          <a:lstStyle/>
          <a:p>
            <a:pPr lvl="0"/>
            <a:r>
              <a:rPr lang="he-IL" sz="2800" dirty="0">
                <a:solidFill>
                  <a:srgbClr val="0070C0"/>
                </a:solidFill>
              </a:rPr>
              <a:t>בתחילה היו ישראל </a:t>
            </a:r>
            <a:r>
              <a:rPr lang="he-IL" sz="2800" dirty="0" err="1">
                <a:solidFill>
                  <a:srgbClr val="0070C0"/>
                </a:solidFill>
              </a:rPr>
              <a:t>דומין</a:t>
            </a:r>
            <a:r>
              <a:rPr lang="he-IL" sz="2800" dirty="0">
                <a:solidFill>
                  <a:srgbClr val="0070C0"/>
                </a:solidFill>
              </a:rPr>
              <a:t> כתרנגולים שמנקרים באשפה, עד שבא משה וקבע להם זמן </a:t>
            </a:r>
            <a:r>
              <a:rPr lang="he-IL" sz="2800" dirty="0" smtClean="0">
                <a:solidFill>
                  <a:srgbClr val="0070C0"/>
                </a:solidFill>
              </a:rPr>
              <a:t>סעודה. </a:t>
            </a:r>
          </a:p>
          <a:p>
            <a:pPr lvl="0"/>
            <a:endParaRPr lang="he-IL" sz="1400" dirty="0">
              <a:solidFill>
                <a:srgbClr val="0070C0"/>
              </a:solidFill>
            </a:endParaRPr>
          </a:p>
          <a:p>
            <a:pPr lvl="0"/>
            <a:endParaRPr lang="he-IL" sz="1400" dirty="0" smtClean="0"/>
          </a:p>
          <a:p>
            <a:pPr lvl="0"/>
            <a:r>
              <a:rPr lang="he-IL" sz="1400" dirty="0" smtClean="0"/>
              <a:t>תלמוד </a:t>
            </a:r>
            <a:r>
              <a:rPr lang="he-IL" sz="1400" dirty="0"/>
              <a:t>בבלי, מסכת </a:t>
            </a:r>
            <a:r>
              <a:rPr lang="he-IL" sz="1400" dirty="0" smtClean="0"/>
              <a:t>יומא. </a:t>
            </a:r>
            <a:endParaRPr lang="en-US" dirty="0"/>
          </a:p>
        </p:txBody>
      </p:sp>
      <p:sp>
        <p:nvSpPr>
          <p:cNvPr id="11" name="TextBox 10"/>
          <p:cNvSpPr txBox="1"/>
          <p:nvPr/>
        </p:nvSpPr>
        <p:spPr>
          <a:xfrm>
            <a:off x="251520" y="116632"/>
            <a:ext cx="648072" cy="366717"/>
          </a:xfrm>
          <a:prstGeom prst="rect">
            <a:avLst/>
          </a:prstGeom>
          <a:noFill/>
        </p:spPr>
        <p:txBody>
          <a:bodyPr wrap="square" rtlCol="1">
            <a:spAutoFit/>
          </a:bodyPr>
          <a:lstStyle/>
          <a:p>
            <a:r>
              <a:rPr lang="he-IL" dirty="0" smtClean="0"/>
              <a:t>1</a:t>
            </a:r>
            <a:endParaRPr lang="he-IL" dirty="0"/>
          </a:p>
        </p:txBody>
      </p:sp>
    </p:spTree>
    <p:extLst>
      <p:ext uri="{BB962C8B-B14F-4D97-AF65-F5344CB8AC3E}">
        <p14:creationId xmlns:p14="http://schemas.microsoft.com/office/powerpoint/2010/main" val="42770755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2923877"/>
          </a:xfrm>
          <a:prstGeom prst="rect">
            <a:avLst/>
          </a:prstGeom>
          <a:noFill/>
          <a:ln w="6350">
            <a:noFill/>
          </a:ln>
        </p:spPr>
        <p:txBody>
          <a:bodyPr wrap="square" rtlCol="1">
            <a:spAutoFit/>
          </a:bodyPr>
          <a:lstStyle/>
          <a:p>
            <a:r>
              <a:rPr lang="he-IL" b="1" dirty="0" smtClean="0"/>
              <a:t>דעת גדולים</a:t>
            </a:r>
            <a:r>
              <a:rPr lang="he-IL" dirty="0" smtClean="0"/>
              <a:t>: </a:t>
            </a:r>
          </a:p>
          <a:p>
            <a:endParaRPr lang="he-IL" sz="1200" dirty="0" smtClean="0"/>
          </a:p>
          <a:p>
            <a:endParaRPr lang="he-IL" sz="1200" dirty="0"/>
          </a:p>
          <a:p>
            <a:endParaRPr lang="he-IL" sz="1200" dirty="0"/>
          </a:p>
          <a:p>
            <a:pPr marL="171450" indent="-171450">
              <a:buFont typeface="Wingdings" pitchFamily="2" charset="2"/>
              <a:buChar char="ü"/>
            </a:pPr>
            <a:r>
              <a:rPr lang="he-IL" sz="1400" dirty="0"/>
              <a:t>האם אתה נוהג לאכול ארוחת בוקר?</a:t>
            </a:r>
          </a:p>
          <a:p>
            <a:pPr marL="171450" indent="-171450">
              <a:buFont typeface="Wingdings" pitchFamily="2" charset="2"/>
              <a:buChar char="ü"/>
            </a:pPr>
            <a:endParaRPr lang="he-IL" sz="1400" dirty="0"/>
          </a:p>
          <a:p>
            <a:pPr marL="171450" indent="-171450">
              <a:buFont typeface="Wingdings" pitchFamily="2" charset="2"/>
              <a:buChar char="ü"/>
            </a:pPr>
            <a:r>
              <a:rPr lang="he-IL" sz="1400" dirty="0"/>
              <a:t>אם אילו יתרונות שמתארים חז"ל אתה מסכים ועם אילו לא? </a:t>
            </a:r>
          </a:p>
          <a:p>
            <a:pPr marL="171450" indent="-171450">
              <a:buFont typeface="Wingdings" pitchFamily="2" charset="2"/>
              <a:buChar char="ü"/>
            </a:pPr>
            <a:endParaRPr lang="he-IL" sz="1200" dirty="0"/>
          </a:p>
          <a:p>
            <a:endParaRPr lang="he-IL" sz="1200" dirty="0" smtClean="0"/>
          </a:p>
          <a:p>
            <a:endParaRPr lang="he-IL" sz="1200" dirty="0" smtClean="0"/>
          </a:p>
          <a:p>
            <a:endParaRPr lang="he-IL" sz="1200" dirty="0"/>
          </a:p>
          <a:p>
            <a:endParaRPr lang="he-IL" sz="1200" dirty="0"/>
          </a:p>
        </p:txBody>
      </p:sp>
      <p:sp>
        <p:nvSpPr>
          <p:cNvPr id="40" name="TextBox 39"/>
          <p:cNvSpPr txBox="1"/>
          <p:nvPr/>
        </p:nvSpPr>
        <p:spPr>
          <a:xfrm>
            <a:off x="107504" y="611396"/>
            <a:ext cx="3816424" cy="430887"/>
          </a:xfrm>
          <a:prstGeom prst="rect">
            <a:avLst/>
          </a:prstGeom>
          <a:noFill/>
        </p:spPr>
        <p:txBody>
          <a:bodyPr wrap="square" rtlCol="1">
            <a:spAutoFit/>
          </a:bodyPr>
          <a:lstStyle/>
          <a:p>
            <a:pPr algn="l"/>
            <a:r>
              <a:rPr lang="he-IL" sz="1100" dirty="0" smtClean="0"/>
              <a:t>תכנית </a:t>
            </a:r>
            <a:r>
              <a:rPr lang="he-IL" sz="1100" b="1" dirty="0" smtClean="0"/>
              <a:t>ניחוחות קדומים</a:t>
            </a:r>
            <a:r>
              <a:rPr lang="he-IL" sz="1100" dirty="0" smtClean="0"/>
              <a:t>, בי"ס גיבורי ישראל, ת"א.</a:t>
            </a:r>
          </a:p>
          <a:p>
            <a:pPr algn="l"/>
            <a:r>
              <a:rPr lang="he-IL" sz="1100" dirty="0" smtClean="0"/>
              <a:t>מאת הדס לאור אשור ©. 2012 בזיקה לנושא השנתי</a:t>
            </a:r>
            <a:endParaRPr lang="he-IL" sz="1100" dirty="0"/>
          </a:p>
        </p:txBody>
      </p:sp>
      <p:sp>
        <p:nvSpPr>
          <p:cNvPr id="4" name="TextBox 3"/>
          <p:cNvSpPr txBox="1"/>
          <p:nvPr/>
        </p:nvSpPr>
        <p:spPr>
          <a:xfrm>
            <a:off x="2422891" y="548680"/>
            <a:ext cx="6469589" cy="523220"/>
          </a:xfrm>
          <a:prstGeom prst="rect">
            <a:avLst/>
          </a:prstGeom>
          <a:noFill/>
        </p:spPr>
        <p:txBody>
          <a:bodyPr wrap="square" rtlCol="1">
            <a:spAutoFit/>
          </a:bodyPr>
          <a:lstStyle/>
          <a:p>
            <a:r>
              <a:rPr lang="he-IL" sz="2800" b="1" dirty="0"/>
              <a:t>ארוחת הבוקר </a:t>
            </a:r>
            <a:r>
              <a:rPr lang="he-IL" sz="2800" b="1" dirty="0" smtClean="0"/>
              <a:t>חשובה!</a:t>
            </a:r>
            <a:endParaRPr lang="he-IL" sz="2800" b="1"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solidFill>
                  <a:srgbClr val="00B050"/>
                </a:solidFill>
              </a:rPr>
              <a:t>דוגמאות לעבודת תלמידים</a:t>
            </a:r>
            <a:endParaRPr lang="he-IL" sz="3200" dirty="0">
              <a:solidFill>
                <a:srgbClr val="00B050"/>
              </a:solidFill>
            </a:endParaRPr>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461665"/>
          </a:xfrm>
          <a:prstGeom prst="rect">
            <a:avLst/>
          </a:prstGeom>
        </p:spPr>
        <p:txBody>
          <a:bodyPr>
            <a:spAutoFit/>
          </a:bodyPr>
          <a:lstStyle/>
          <a:p>
            <a:endParaRPr lang="he-IL" sz="1200" dirty="0"/>
          </a:p>
          <a:p>
            <a:endParaRPr lang="he-IL" sz="1200" dirty="0"/>
          </a:p>
        </p:txBody>
      </p:sp>
      <p:sp>
        <p:nvSpPr>
          <p:cNvPr id="17" name="TextBox 16"/>
          <p:cNvSpPr txBox="1"/>
          <p:nvPr/>
        </p:nvSpPr>
        <p:spPr>
          <a:xfrm>
            <a:off x="6767800" y="1124744"/>
            <a:ext cx="2340704" cy="2246769"/>
          </a:xfrm>
          <a:prstGeom prst="rect">
            <a:avLst/>
          </a:prstGeom>
          <a:noFill/>
        </p:spPr>
        <p:txBody>
          <a:bodyPr wrap="square" rtlCol="0">
            <a:spAutoFit/>
          </a:bodyPr>
          <a:lstStyle/>
          <a:p>
            <a:pPr algn="just"/>
            <a:r>
              <a:rPr lang="he-IL" b="1" dirty="0"/>
              <a:t>אגוזים לפיצוח: </a:t>
            </a:r>
          </a:p>
          <a:p>
            <a:pPr marL="171450" indent="-171450" algn="just">
              <a:buFont typeface="Wingdings" pitchFamily="2" charset="2"/>
              <a:buChar char="ü"/>
            </a:pPr>
            <a:endParaRPr lang="he-IL" sz="1200" dirty="0" smtClean="0"/>
          </a:p>
          <a:p>
            <a:pPr marL="171450" indent="-171450" algn="just">
              <a:buFont typeface="Wingdings" pitchFamily="2" charset="2"/>
              <a:buChar char="ü"/>
            </a:pPr>
            <a:endParaRPr lang="he-IL" sz="1200" dirty="0"/>
          </a:p>
          <a:p>
            <a:pPr marL="171450" indent="-171450" algn="just">
              <a:buFont typeface="Wingdings" pitchFamily="2" charset="2"/>
              <a:buChar char="ü"/>
            </a:pPr>
            <a:r>
              <a:rPr lang="he-IL" sz="1400" u="sng" dirty="0" smtClean="0"/>
              <a:t>מילים </a:t>
            </a:r>
            <a:r>
              <a:rPr lang="he-IL" sz="1400" u="sng" dirty="0"/>
              <a:t>לא מובנות</a:t>
            </a:r>
            <a:r>
              <a:rPr lang="he-IL" sz="1400" dirty="0"/>
              <a:t>: פת, שחרית, מצלת, צינה, מחכימת, בבא מציעא</a:t>
            </a:r>
          </a:p>
          <a:p>
            <a:pPr marL="171450" indent="-171450" algn="just">
              <a:buFont typeface="Wingdings" pitchFamily="2" charset="2"/>
              <a:buChar char="ü"/>
            </a:pPr>
            <a:r>
              <a:rPr lang="he-IL" sz="1400" dirty="0" smtClean="0"/>
              <a:t>מה </a:t>
            </a:r>
            <a:r>
              <a:rPr lang="he-IL" sz="1400" dirty="0"/>
              <a:t>הקשר בין אכילת פרוסת לחם להוצאת קנאה והכנסת אהבה?</a:t>
            </a:r>
          </a:p>
          <a:p>
            <a:pPr marL="171450" indent="-171450" algn="just">
              <a:buFont typeface="Wingdings" pitchFamily="2" charset="2"/>
              <a:buChar char="ü"/>
            </a:pPr>
            <a:r>
              <a:rPr lang="he-IL" sz="1400" dirty="0" smtClean="0"/>
              <a:t>מתי </a:t>
            </a:r>
            <a:r>
              <a:rPr lang="he-IL" sz="1400" dirty="0"/>
              <a:t>נכתב התלמוד הבבלי</a:t>
            </a:r>
            <a:r>
              <a:rPr lang="he-IL" sz="1400" dirty="0" smtClean="0"/>
              <a:t>?</a:t>
            </a:r>
            <a:endParaRPr lang="he-IL" sz="1400" dirty="0"/>
          </a:p>
        </p:txBody>
      </p:sp>
      <p:sp>
        <p:nvSpPr>
          <p:cNvPr id="34" name="TextBox 33"/>
          <p:cNvSpPr txBox="1"/>
          <p:nvPr/>
        </p:nvSpPr>
        <p:spPr>
          <a:xfrm>
            <a:off x="6660232" y="3645024"/>
            <a:ext cx="2452056" cy="4555093"/>
          </a:xfrm>
          <a:prstGeom prst="rect">
            <a:avLst/>
          </a:prstGeom>
          <a:noFill/>
        </p:spPr>
        <p:txBody>
          <a:bodyPr wrap="square" rtlCol="0">
            <a:spAutoFit/>
          </a:bodyPr>
          <a:lstStyle/>
          <a:p>
            <a:r>
              <a:rPr lang="he-IL" b="1" dirty="0" smtClean="0"/>
              <a:t>שיחה בשעת הסעודה: </a:t>
            </a:r>
          </a:p>
          <a:p>
            <a:endParaRPr lang="he-IL" sz="1200" dirty="0"/>
          </a:p>
          <a:p>
            <a:r>
              <a:rPr lang="he-IL" sz="1400" u="sng" dirty="0"/>
              <a:t>לכבוד חז"ל</a:t>
            </a:r>
            <a:r>
              <a:rPr lang="he-IL" sz="1400" dirty="0"/>
              <a:t>, אז אתם טוענים שאם רק אוכל ארוחת בוקר יקרו לי כל כך הרבה דברים טובים? </a:t>
            </a:r>
          </a:p>
          <a:p>
            <a:endParaRPr lang="he-IL" sz="1400" dirty="0"/>
          </a:p>
          <a:p>
            <a:r>
              <a:rPr lang="he-IL" sz="1400" u="sng" dirty="0"/>
              <a:t>חז"ל  שלום</a:t>
            </a:r>
            <a:r>
              <a:rPr lang="he-IL" sz="1400" dirty="0"/>
              <a:t>, שווה לנסות, תודה על העצה.</a:t>
            </a:r>
          </a:p>
          <a:p>
            <a:endParaRPr lang="he-IL" sz="1400" dirty="0"/>
          </a:p>
          <a:p>
            <a:r>
              <a:rPr lang="he-IL" sz="1400" u="sng" dirty="0" smtClean="0"/>
              <a:t>חז"ל בוקר טוב</a:t>
            </a:r>
            <a:r>
              <a:rPr lang="he-IL" sz="1400" dirty="0" smtClean="0"/>
              <a:t> </a:t>
            </a:r>
            <a:r>
              <a:rPr lang="he-IL" sz="1400" dirty="0"/>
              <a:t>– </a:t>
            </a:r>
            <a:r>
              <a:rPr lang="he-IL" sz="1400" dirty="0" smtClean="0"/>
              <a:t>לא הגזמתם</a:t>
            </a:r>
            <a:r>
              <a:rPr lang="he-IL" sz="1400" dirty="0"/>
              <a:t>? למי יש זמן בבוקר לאכול, ממהרים לבית הספר!</a:t>
            </a:r>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p:txBody>
      </p:sp>
      <p:sp>
        <p:nvSpPr>
          <p:cNvPr id="35" name="TextBox 34"/>
          <p:cNvSpPr txBox="1"/>
          <p:nvPr/>
        </p:nvSpPr>
        <p:spPr>
          <a:xfrm>
            <a:off x="2771800" y="4941168"/>
            <a:ext cx="3960440" cy="1908215"/>
          </a:xfrm>
          <a:prstGeom prst="rect">
            <a:avLst/>
          </a:prstGeom>
          <a:noFill/>
        </p:spPr>
        <p:txBody>
          <a:bodyPr wrap="square" rtlCol="0">
            <a:spAutoFit/>
          </a:bodyPr>
          <a:lstStyle/>
          <a:p>
            <a:pPr lvl="0"/>
            <a:r>
              <a:rPr lang="he-IL" b="1" dirty="0" smtClean="0">
                <a:solidFill>
                  <a:prstClr val="black"/>
                </a:solidFill>
              </a:rPr>
              <a:t>דימוי חזותי</a:t>
            </a:r>
            <a:r>
              <a:rPr lang="he-IL" dirty="0" smtClean="0">
                <a:solidFill>
                  <a:prstClr val="black"/>
                </a:solidFill>
              </a:rPr>
              <a:t>: </a:t>
            </a: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r>
              <a:rPr lang="he-IL" sz="1600" b="1" dirty="0" smtClean="0">
                <a:solidFill>
                  <a:prstClr val="black"/>
                </a:solidFill>
              </a:rPr>
              <a:t>מתוך האינטרנט, אולי בעיתון אולי מן הדמיון</a:t>
            </a:r>
            <a:endParaRPr lang="he-IL" sz="2400" b="1" dirty="0" smtClean="0">
              <a:solidFill>
                <a:prstClr val="black"/>
              </a:solidFill>
            </a:endParaRPr>
          </a:p>
        </p:txBody>
      </p:sp>
      <p:sp>
        <p:nvSpPr>
          <p:cNvPr id="36" name="TextBox 35"/>
          <p:cNvSpPr txBox="1"/>
          <p:nvPr/>
        </p:nvSpPr>
        <p:spPr>
          <a:xfrm>
            <a:off x="8538" y="1151454"/>
            <a:ext cx="2735288" cy="3408625"/>
          </a:xfrm>
          <a:prstGeom prst="rect">
            <a:avLst/>
          </a:prstGeom>
          <a:noFill/>
        </p:spPr>
        <p:txBody>
          <a:bodyPr wrap="square" rtlCol="0">
            <a:spAutoFit/>
          </a:bodyPr>
          <a:lstStyle/>
          <a:p>
            <a:pPr lvl="0" algn="just"/>
            <a:r>
              <a:rPr lang="he-IL" b="1" dirty="0">
                <a:solidFill>
                  <a:prstClr val="black"/>
                </a:solidFill>
              </a:rPr>
              <a:t>תבלינים</a:t>
            </a:r>
            <a:r>
              <a:rPr lang="he-IL" dirty="0">
                <a:solidFill>
                  <a:prstClr val="black"/>
                </a:solidFill>
              </a:rPr>
              <a:t>: </a:t>
            </a:r>
            <a:endParaRPr lang="he-IL" dirty="0" smtClean="0">
              <a:solidFill>
                <a:prstClr val="black"/>
              </a:solidFill>
            </a:endParaRPr>
          </a:p>
          <a:p>
            <a:pPr marL="171450" lvl="0" indent="-171450" algn="just">
              <a:buFont typeface="Wingdings" pitchFamily="2" charset="2"/>
              <a:buChar char="ü"/>
            </a:pPr>
            <a:endParaRPr lang="he-IL" sz="1050" dirty="0" smtClean="0">
              <a:solidFill>
                <a:prstClr val="black"/>
              </a:solidFill>
            </a:endParaRPr>
          </a:p>
          <a:p>
            <a:pPr marL="171450" lvl="0" indent="-171450" algn="just">
              <a:buFont typeface="Wingdings" pitchFamily="2" charset="2"/>
              <a:buChar char="ü"/>
            </a:pPr>
            <a:r>
              <a:rPr lang="he-IL" sz="1200" u="sng" dirty="0" smtClean="0">
                <a:solidFill>
                  <a:prstClr val="black"/>
                </a:solidFill>
              </a:rPr>
              <a:t>שפת </a:t>
            </a:r>
            <a:r>
              <a:rPr lang="he-IL" sz="1200" u="sng" dirty="0">
                <a:solidFill>
                  <a:prstClr val="black"/>
                </a:solidFill>
              </a:rPr>
              <a:t>ימינו: </a:t>
            </a:r>
            <a:r>
              <a:rPr lang="he-IL" sz="1200" dirty="0">
                <a:solidFill>
                  <a:prstClr val="black"/>
                </a:solidFill>
              </a:rPr>
              <a:t>הרבה יתרונות יש למי שאוכל ארוחת בוקר: לא חם לו ולא קר לו, השכל מתחדד, הציונים עולים, והוא אפילו מפסיק לקנא ומתחיל לאהוב.</a:t>
            </a:r>
          </a:p>
          <a:p>
            <a:pPr marL="171450" lvl="0" indent="-171450" algn="just">
              <a:buFont typeface="Wingdings" pitchFamily="2" charset="2"/>
              <a:buChar char="ü"/>
            </a:pPr>
            <a:endParaRPr lang="he-IL" sz="1200" dirty="0">
              <a:solidFill>
                <a:prstClr val="black"/>
              </a:solidFill>
            </a:endParaRPr>
          </a:p>
          <a:p>
            <a:pPr marL="171450" lvl="0" indent="-171450" algn="just">
              <a:buFont typeface="Wingdings" pitchFamily="2" charset="2"/>
              <a:buChar char="ü"/>
            </a:pPr>
            <a:r>
              <a:rPr lang="he-IL" sz="1200" u="sng" dirty="0">
                <a:solidFill>
                  <a:prstClr val="black"/>
                </a:solidFill>
              </a:rPr>
              <a:t>בחרוזים</a:t>
            </a:r>
            <a:r>
              <a:rPr lang="he-IL" sz="1200" dirty="0">
                <a:solidFill>
                  <a:prstClr val="black"/>
                </a:solidFill>
              </a:rPr>
              <a:t>: לא אכלת בבוקר – זה יעלה לך ביוקר; רוצה להיות חכם – אכול פרוסה מיד כשאתה קם.</a:t>
            </a:r>
          </a:p>
          <a:p>
            <a:pPr marL="171450" lvl="0" indent="-171450" algn="just">
              <a:buFont typeface="Wingdings" pitchFamily="2" charset="2"/>
              <a:buChar char="ü"/>
            </a:pPr>
            <a:endParaRPr lang="he-IL" sz="1200" dirty="0">
              <a:solidFill>
                <a:prstClr val="black"/>
              </a:solidFill>
            </a:endParaRPr>
          </a:p>
          <a:p>
            <a:pPr marL="171450" lvl="0" indent="-171450" algn="just">
              <a:buFont typeface="Wingdings" pitchFamily="2" charset="2"/>
              <a:buChar char="ü"/>
            </a:pPr>
            <a:r>
              <a:rPr lang="he-IL" sz="1200" dirty="0">
                <a:solidFill>
                  <a:prstClr val="black"/>
                </a:solidFill>
              </a:rPr>
              <a:t>משפט המשך: ... בקיצור, כדאי לכם להתחיל את היום בפת-שחרית – אבל מרוחה בחמאה</a:t>
            </a:r>
            <a:r>
              <a:rPr lang="he-IL" sz="1200" dirty="0" smtClean="0">
                <a:solidFill>
                  <a:prstClr val="black"/>
                </a:solidFill>
              </a:rPr>
              <a:t>!</a:t>
            </a:r>
          </a:p>
          <a:p>
            <a:pPr marL="171450" lvl="0" indent="-171450" algn="just">
              <a:buFont typeface="Wingdings" pitchFamily="2" charset="2"/>
              <a:buChar char="ü"/>
            </a:pPr>
            <a:endParaRPr lang="he-IL" sz="1200" dirty="0">
              <a:solidFill>
                <a:prstClr val="black"/>
              </a:solidFill>
            </a:endParaRPr>
          </a:p>
          <a:p>
            <a:pPr lvl="0"/>
            <a:r>
              <a:rPr lang="he-IL" sz="1200" b="1" u="sng" dirty="0"/>
              <a:t>סיפור דמיוני: ...</a:t>
            </a:r>
          </a:p>
          <a:p>
            <a:pPr lvl="0" algn="just"/>
            <a:endParaRPr lang="he-IL" sz="1050" dirty="0">
              <a:solidFill>
                <a:prstClr val="black"/>
              </a:solidFill>
            </a:endParaRPr>
          </a:p>
          <a:p>
            <a:pPr lvl="0" algn="just"/>
            <a:endParaRPr lang="he-IL" sz="1050" dirty="0" smtClean="0">
              <a:solidFill>
                <a:prstClr val="black"/>
              </a:solidFill>
            </a:endParaRPr>
          </a:p>
        </p:txBody>
      </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871006" y="1338892"/>
            <a:ext cx="3753587" cy="3539430"/>
          </a:xfrm>
          <a:prstGeom prst="rect">
            <a:avLst/>
          </a:prstGeom>
          <a:noFill/>
          <a:ln w="19050">
            <a:solidFill>
              <a:schemeClr val="tx2">
                <a:lumMod val="75000"/>
              </a:schemeClr>
            </a:solidFill>
          </a:ln>
        </p:spPr>
        <p:txBody>
          <a:bodyPr wrap="square" rtlCol="1">
            <a:spAutoFit/>
          </a:bodyPr>
          <a:lstStyle/>
          <a:p>
            <a:pPr algn="just"/>
            <a:r>
              <a:rPr lang="he-IL" sz="2800" dirty="0" smtClean="0">
                <a:solidFill>
                  <a:srgbClr val="00B050"/>
                </a:solidFill>
              </a:rPr>
              <a:t>הרבה </a:t>
            </a:r>
            <a:r>
              <a:rPr lang="he-IL" sz="2800" dirty="0">
                <a:solidFill>
                  <a:srgbClr val="00B050"/>
                </a:solidFill>
              </a:rPr>
              <a:t>דברים נאמרו בפת שחרית: </a:t>
            </a:r>
            <a:r>
              <a:rPr lang="he-IL" sz="2800" dirty="0" err="1">
                <a:solidFill>
                  <a:srgbClr val="00B050"/>
                </a:solidFill>
              </a:rPr>
              <a:t>מַצֶּלֶת</a:t>
            </a:r>
            <a:r>
              <a:rPr lang="he-IL" sz="2800" dirty="0">
                <a:solidFill>
                  <a:srgbClr val="00B050"/>
                </a:solidFill>
              </a:rPr>
              <a:t> מן החמה ומן הצינה </a:t>
            </a:r>
            <a:r>
              <a:rPr lang="he-IL" sz="2800" dirty="0" smtClean="0">
                <a:solidFill>
                  <a:srgbClr val="00B050"/>
                </a:solidFill>
              </a:rPr>
              <a:t>... </a:t>
            </a:r>
            <a:r>
              <a:rPr lang="he-IL" sz="2800" dirty="0" err="1" smtClean="0">
                <a:solidFill>
                  <a:srgbClr val="00B050"/>
                </a:solidFill>
              </a:rPr>
              <a:t>ומחכימת</a:t>
            </a:r>
            <a:r>
              <a:rPr lang="he-IL" sz="2800" dirty="0" smtClean="0">
                <a:solidFill>
                  <a:srgbClr val="00B050"/>
                </a:solidFill>
              </a:rPr>
              <a:t> פתי ... </a:t>
            </a:r>
            <a:r>
              <a:rPr lang="he-IL" sz="2800" dirty="0">
                <a:solidFill>
                  <a:srgbClr val="00B050"/>
                </a:solidFill>
              </a:rPr>
              <a:t>ודבריו נשמעים ותלמודו מתקיים </a:t>
            </a:r>
            <a:r>
              <a:rPr lang="he-IL" sz="2800" dirty="0" smtClean="0">
                <a:solidFill>
                  <a:srgbClr val="00B050"/>
                </a:solidFill>
              </a:rPr>
              <a:t>בידו ... ויש </a:t>
            </a:r>
            <a:r>
              <a:rPr lang="he-IL" sz="2800" dirty="0">
                <a:solidFill>
                  <a:srgbClr val="00B050"/>
                </a:solidFill>
              </a:rPr>
              <a:t>אומרים: </a:t>
            </a:r>
            <a:r>
              <a:rPr lang="he-IL" sz="2800" b="1" dirty="0">
                <a:solidFill>
                  <a:srgbClr val="00B050"/>
                </a:solidFill>
              </a:rPr>
              <a:t>אף מוציא את הקנאה ומכניס את האהבה</a:t>
            </a:r>
            <a:r>
              <a:rPr lang="he-IL" sz="2800" dirty="0">
                <a:solidFill>
                  <a:srgbClr val="00B050"/>
                </a:solidFill>
              </a:rPr>
              <a:t>. </a:t>
            </a:r>
            <a:r>
              <a:rPr lang="he-IL" sz="1400" dirty="0" smtClean="0"/>
              <a:t>תלמוד בבלי, מסכת </a:t>
            </a:r>
            <a:r>
              <a:rPr lang="he-IL" sz="1400" dirty="0"/>
              <a:t>בבא </a:t>
            </a:r>
            <a:r>
              <a:rPr lang="he-IL" sz="1400" dirty="0" smtClean="0"/>
              <a:t>מציעא.</a:t>
            </a:r>
            <a:endParaRPr lang="en-US" dirty="0"/>
          </a:p>
        </p:txBody>
      </p:sp>
      <p:sp>
        <p:nvSpPr>
          <p:cNvPr id="42" name="TextBox 41"/>
          <p:cNvSpPr txBox="1"/>
          <p:nvPr/>
        </p:nvSpPr>
        <p:spPr>
          <a:xfrm>
            <a:off x="251520" y="116632"/>
            <a:ext cx="648072" cy="366717"/>
          </a:xfrm>
          <a:prstGeom prst="rect">
            <a:avLst/>
          </a:prstGeom>
          <a:noFill/>
        </p:spPr>
        <p:txBody>
          <a:bodyPr wrap="square" rtlCol="1">
            <a:spAutoFit/>
          </a:bodyPr>
          <a:lstStyle/>
          <a:p>
            <a:r>
              <a:rPr lang="he-IL" dirty="0" smtClean="0"/>
              <a:t>2</a:t>
            </a:r>
            <a:endParaRPr lang="he-IL" dirty="0"/>
          </a:p>
        </p:txBody>
      </p:sp>
    </p:spTree>
    <p:extLst>
      <p:ext uri="{BB962C8B-B14F-4D97-AF65-F5344CB8AC3E}">
        <p14:creationId xmlns:p14="http://schemas.microsoft.com/office/powerpoint/2010/main" val="2631188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3724096"/>
          </a:xfrm>
          <a:prstGeom prst="rect">
            <a:avLst/>
          </a:prstGeom>
          <a:noFill/>
          <a:ln w="6350">
            <a:noFill/>
          </a:ln>
        </p:spPr>
        <p:txBody>
          <a:bodyPr wrap="square" rtlCol="1">
            <a:spAutoFit/>
          </a:bodyPr>
          <a:lstStyle/>
          <a:p>
            <a:r>
              <a:rPr lang="he-IL" b="1" dirty="0" smtClean="0"/>
              <a:t>דעת גדולים</a:t>
            </a:r>
            <a:r>
              <a:rPr lang="he-IL" dirty="0" smtClean="0"/>
              <a:t>:</a:t>
            </a:r>
          </a:p>
          <a:p>
            <a:r>
              <a:rPr lang="he-IL" sz="1200" dirty="0"/>
              <a:t> </a:t>
            </a:r>
            <a:endParaRPr lang="he-IL" sz="1200" dirty="0" smtClean="0"/>
          </a:p>
          <a:p>
            <a:endParaRPr lang="he-IL" sz="1200" dirty="0"/>
          </a:p>
          <a:p>
            <a:endParaRPr lang="he-IL" sz="1200" dirty="0"/>
          </a:p>
          <a:p>
            <a:pPr marL="171450" indent="-171450">
              <a:buFont typeface="Wingdings" pitchFamily="2" charset="2"/>
              <a:buChar char="ü"/>
            </a:pPr>
            <a:r>
              <a:rPr lang="he-IL" sz="1400" dirty="0" smtClean="0"/>
              <a:t>מהו </a:t>
            </a:r>
            <a:r>
              <a:rPr lang="he-IL" sz="1400" dirty="0"/>
              <a:t>התבלין או המאכל – שיהיה לך מאוד קשה לוותר עליו?</a:t>
            </a:r>
          </a:p>
          <a:p>
            <a:pPr marL="171450" indent="-171450">
              <a:buFont typeface="Wingdings" pitchFamily="2" charset="2"/>
              <a:buChar char="ü"/>
            </a:pPr>
            <a:endParaRPr lang="he-IL" sz="1400" dirty="0"/>
          </a:p>
          <a:p>
            <a:pPr marL="171450" indent="-171450">
              <a:buFont typeface="Wingdings" pitchFamily="2" charset="2"/>
              <a:buChar char="ü"/>
            </a:pPr>
            <a:r>
              <a:rPr lang="he-IL" sz="1400" dirty="0"/>
              <a:t>מהו המאכל או התבלין שאתה מוכן לוותר עליו, או שמזמן כבר ויתרת, ואתה חי מצוין בלעדיו?</a:t>
            </a:r>
          </a:p>
          <a:p>
            <a:endParaRPr lang="he-IL" sz="1400" dirty="0"/>
          </a:p>
          <a:p>
            <a:endParaRPr lang="he-IL" sz="1200" dirty="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a:p>
        </p:txBody>
      </p:sp>
      <p:sp>
        <p:nvSpPr>
          <p:cNvPr id="40" name="TextBox 39"/>
          <p:cNvSpPr txBox="1"/>
          <p:nvPr/>
        </p:nvSpPr>
        <p:spPr>
          <a:xfrm>
            <a:off x="107504" y="611396"/>
            <a:ext cx="3816424" cy="369332"/>
          </a:xfrm>
          <a:prstGeom prst="rect">
            <a:avLst/>
          </a:prstGeom>
          <a:noFill/>
        </p:spPr>
        <p:txBody>
          <a:bodyPr wrap="square" rtlCol="1">
            <a:spAutoFit/>
          </a:bodyPr>
          <a:lstStyle/>
          <a:p>
            <a:pPr algn="l"/>
            <a:r>
              <a:rPr lang="he-IL" sz="900" dirty="0" smtClean="0"/>
              <a:t>תכנית </a:t>
            </a:r>
            <a:r>
              <a:rPr lang="he-IL" sz="900" b="1" dirty="0" smtClean="0"/>
              <a:t>ניחוחות קדומים</a:t>
            </a:r>
            <a:r>
              <a:rPr lang="he-IL" sz="900" dirty="0" smtClean="0"/>
              <a:t>, בי"ס גיבורי ישראל, ת"א.</a:t>
            </a:r>
          </a:p>
          <a:p>
            <a:pPr algn="l"/>
            <a:r>
              <a:rPr lang="he-IL" sz="900" dirty="0" err="1" smtClean="0"/>
              <a:t>ה.ל.א</a:t>
            </a:r>
            <a:r>
              <a:rPr lang="he-IL" sz="900" dirty="0" smtClean="0"/>
              <a:t>. 2012 בזיקה לנושא השנתי</a:t>
            </a:r>
            <a:endParaRPr lang="he-IL" sz="900" dirty="0"/>
          </a:p>
        </p:txBody>
      </p:sp>
      <p:sp>
        <p:nvSpPr>
          <p:cNvPr id="4" name="TextBox 3"/>
          <p:cNvSpPr txBox="1"/>
          <p:nvPr/>
        </p:nvSpPr>
        <p:spPr>
          <a:xfrm>
            <a:off x="2422891" y="548680"/>
            <a:ext cx="6469589" cy="523220"/>
          </a:xfrm>
          <a:prstGeom prst="rect">
            <a:avLst/>
          </a:prstGeom>
          <a:noFill/>
        </p:spPr>
        <p:txBody>
          <a:bodyPr wrap="square" rtlCol="1">
            <a:spAutoFit/>
          </a:bodyPr>
          <a:lstStyle/>
          <a:p>
            <a:r>
              <a:rPr lang="he-IL" sz="2800" b="1" dirty="0"/>
              <a:t>לא כל מזון הוא הכרחי – גם אם הוא </a:t>
            </a:r>
            <a:r>
              <a:rPr lang="he-IL" sz="2800" b="1" dirty="0" smtClean="0"/>
              <a:t>טעים!</a:t>
            </a:r>
            <a:endParaRPr lang="he-IL" sz="2800" b="1"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solidFill>
                  <a:srgbClr val="00B050"/>
                </a:solidFill>
              </a:rPr>
              <a:t>דוגמאות לעבודת תלמידים</a:t>
            </a:r>
            <a:endParaRPr lang="he-IL" sz="3200" dirty="0">
              <a:solidFill>
                <a:srgbClr val="00B050"/>
              </a:solidFill>
            </a:endParaRPr>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461665"/>
          </a:xfrm>
          <a:prstGeom prst="rect">
            <a:avLst/>
          </a:prstGeom>
        </p:spPr>
        <p:txBody>
          <a:bodyPr>
            <a:spAutoFit/>
          </a:bodyPr>
          <a:lstStyle/>
          <a:p>
            <a:r>
              <a:rPr lang="he-IL" sz="1200" b="1" dirty="0"/>
              <a:t>בחירה:</a:t>
            </a:r>
            <a:r>
              <a:rPr lang="he-IL" sz="1200" dirty="0"/>
              <a:t> בחירה: קטע מדברי חז"ל על דבר </a:t>
            </a:r>
            <a:r>
              <a:rPr lang="he-IL" sz="1200" dirty="0" smtClean="0"/>
              <a:t>מאכל.</a:t>
            </a:r>
            <a:endParaRPr lang="he-IL" sz="1200" dirty="0"/>
          </a:p>
          <a:p>
            <a:endParaRPr lang="he-IL" sz="1200" dirty="0"/>
          </a:p>
        </p:txBody>
      </p:sp>
      <p:sp>
        <p:nvSpPr>
          <p:cNvPr id="16" name="Rectangle 15"/>
          <p:cNvSpPr/>
          <p:nvPr/>
        </p:nvSpPr>
        <p:spPr>
          <a:xfrm>
            <a:off x="2160240" y="4679558"/>
            <a:ext cx="4572000" cy="276999"/>
          </a:xfrm>
          <a:prstGeom prst="rect">
            <a:avLst/>
          </a:prstGeom>
        </p:spPr>
        <p:txBody>
          <a:bodyPr>
            <a:spAutoFit/>
          </a:bodyPr>
          <a:lstStyle/>
          <a:p>
            <a:r>
              <a:rPr lang="he-IL" sz="1200" b="1" i="1" dirty="0"/>
              <a:t>הקפידו </a:t>
            </a:r>
            <a:r>
              <a:rPr lang="he-IL" sz="1200" i="1" dirty="0"/>
              <a:t>על כתב יד ברור ונאה! רצוי להשתמש בצבע.</a:t>
            </a:r>
          </a:p>
        </p:txBody>
      </p:sp>
      <p:sp>
        <p:nvSpPr>
          <p:cNvPr id="17" name="TextBox 16"/>
          <p:cNvSpPr txBox="1"/>
          <p:nvPr/>
        </p:nvSpPr>
        <p:spPr>
          <a:xfrm>
            <a:off x="6767800" y="1124744"/>
            <a:ext cx="2340704" cy="2400657"/>
          </a:xfrm>
          <a:prstGeom prst="rect">
            <a:avLst/>
          </a:prstGeom>
          <a:noFill/>
        </p:spPr>
        <p:txBody>
          <a:bodyPr wrap="square" rtlCol="0">
            <a:spAutoFit/>
          </a:bodyPr>
          <a:lstStyle/>
          <a:p>
            <a:pPr algn="just"/>
            <a:r>
              <a:rPr lang="he-IL" b="1" dirty="0"/>
              <a:t>אגוזים לפיצוח: </a:t>
            </a:r>
            <a:endParaRPr lang="he-IL" b="1" dirty="0" smtClean="0"/>
          </a:p>
          <a:p>
            <a:pPr algn="just"/>
            <a:endParaRPr lang="he-IL" sz="1200" b="1" dirty="0"/>
          </a:p>
          <a:p>
            <a:pPr marL="171450" indent="-171450" algn="just">
              <a:buFont typeface="Wingdings" pitchFamily="2" charset="2"/>
              <a:buChar char="ü"/>
            </a:pPr>
            <a:r>
              <a:rPr lang="he-IL" sz="1200" dirty="0" smtClean="0"/>
              <a:t>מילים </a:t>
            </a:r>
            <a:r>
              <a:rPr lang="he-IL" sz="1200" dirty="0"/>
              <a:t>לא מובנות: למה חז"ל כותבים פלפלין, ולא  פלפלים?</a:t>
            </a:r>
          </a:p>
          <a:p>
            <a:pPr marL="171450" indent="-171450" algn="just">
              <a:buFont typeface="Wingdings" pitchFamily="2" charset="2"/>
              <a:buChar char="ü"/>
            </a:pPr>
            <a:r>
              <a:rPr lang="he-IL" sz="1200" dirty="0" smtClean="0"/>
              <a:t>פלפל </a:t>
            </a:r>
            <a:r>
              <a:rPr lang="he-IL" sz="1200" dirty="0"/>
              <a:t>– האם הכוונה לירק או לתבלין (פפריקה? פלפל שחור חריף?)</a:t>
            </a:r>
          </a:p>
          <a:p>
            <a:pPr marL="171450" indent="-171450" algn="just">
              <a:buFont typeface="Wingdings" pitchFamily="2" charset="2"/>
              <a:buChar char="ü"/>
            </a:pPr>
            <a:r>
              <a:rPr lang="he-IL" sz="1200" dirty="0" smtClean="0"/>
              <a:t>מתי </a:t>
            </a:r>
            <a:r>
              <a:rPr lang="he-IL" sz="1200" dirty="0"/>
              <a:t>נכתב התלמוד הירושלמי ומה זה בכלל?</a:t>
            </a:r>
          </a:p>
          <a:p>
            <a:pPr marL="171450" indent="-171450" algn="just">
              <a:buFont typeface="Wingdings" pitchFamily="2" charset="2"/>
              <a:buChar char="ü"/>
            </a:pPr>
            <a:r>
              <a:rPr lang="he-IL" sz="1200" dirty="0"/>
              <a:t>מה זה מסכת הוריות?</a:t>
            </a:r>
          </a:p>
          <a:p>
            <a:pPr marL="171450" indent="-171450" algn="just">
              <a:buFont typeface="Wingdings" pitchFamily="2" charset="2"/>
              <a:buChar char="ü"/>
            </a:pPr>
            <a:r>
              <a:rPr lang="he-IL" sz="1200" dirty="0" smtClean="0"/>
              <a:t>מה </a:t>
            </a:r>
            <a:r>
              <a:rPr lang="he-IL" sz="1200" dirty="0"/>
              <a:t>עוד ממש מוכרחים בשביל לחיות? ומה לא מוכרחים</a:t>
            </a:r>
            <a:r>
              <a:rPr lang="he-IL" sz="1200" dirty="0" smtClean="0"/>
              <a:t>?</a:t>
            </a:r>
            <a:endParaRPr lang="he-IL" sz="1200" dirty="0"/>
          </a:p>
        </p:txBody>
      </p:sp>
      <p:sp>
        <p:nvSpPr>
          <p:cNvPr id="34" name="TextBox 33"/>
          <p:cNvSpPr txBox="1"/>
          <p:nvPr/>
        </p:nvSpPr>
        <p:spPr>
          <a:xfrm>
            <a:off x="6660232" y="3645024"/>
            <a:ext cx="2452056" cy="3139321"/>
          </a:xfrm>
          <a:prstGeom prst="rect">
            <a:avLst/>
          </a:prstGeom>
          <a:noFill/>
        </p:spPr>
        <p:txBody>
          <a:bodyPr wrap="square" rtlCol="0">
            <a:spAutoFit/>
          </a:bodyPr>
          <a:lstStyle/>
          <a:p>
            <a:r>
              <a:rPr lang="he-IL" b="1" dirty="0" smtClean="0"/>
              <a:t>שיחה בשעת הסעודה:</a:t>
            </a:r>
          </a:p>
          <a:p>
            <a:endParaRPr lang="he-IL" sz="1200" b="1" dirty="0"/>
          </a:p>
          <a:p>
            <a:r>
              <a:rPr lang="he-IL" sz="1200" u="sng" dirty="0"/>
              <a:t>לכבוד חז"ל</a:t>
            </a:r>
            <a:r>
              <a:rPr lang="he-IL" sz="1200" dirty="0"/>
              <a:t>, רציתי שתדעו שלסבא שלי אסור לאכול מלח (הוראת הרופא) והוא בכל זאת נהנה מהאוכל... במקום זה הוא אוכל פלפל חריף.</a:t>
            </a:r>
          </a:p>
          <a:p>
            <a:endParaRPr lang="he-IL" sz="1200" dirty="0"/>
          </a:p>
          <a:p>
            <a:r>
              <a:rPr lang="he-IL" sz="1200" u="sng" dirty="0"/>
              <a:t>חז"ל  שלום</a:t>
            </a:r>
            <a:r>
              <a:rPr lang="he-IL" sz="1200" dirty="0"/>
              <a:t>, כמעט בכל מוצר מזון היום יש מלח, כמו שאתם אומרים – אי אפשר בלי זה.</a:t>
            </a:r>
          </a:p>
          <a:p>
            <a:endParaRPr lang="he-IL" sz="1200" dirty="0"/>
          </a:p>
          <a:p>
            <a:r>
              <a:rPr lang="he-IL" sz="1200" u="sng" dirty="0"/>
              <a:t>חז"ל – </a:t>
            </a:r>
            <a:r>
              <a:rPr lang="he-IL" sz="1200" u="sng" dirty="0" smtClean="0"/>
              <a:t>לידיעתכם</a:t>
            </a:r>
            <a:r>
              <a:rPr lang="he-IL" sz="1200" dirty="0" smtClean="0"/>
              <a:t>, למדנו </a:t>
            </a:r>
            <a:r>
              <a:rPr lang="he-IL" sz="1200" dirty="0"/>
              <a:t>שיותר מדי מלח זה לא בריא! (למשל: ביסלי). אולי תכתבו משהו חכם על חשיבות אוכל דל-מלח?</a:t>
            </a:r>
          </a:p>
          <a:p>
            <a:r>
              <a:rPr lang="he-IL" sz="1200" b="1" dirty="0" smtClean="0"/>
              <a:t> </a:t>
            </a:r>
          </a:p>
        </p:txBody>
      </p:sp>
      <p:sp>
        <p:nvSpPr>
          <p:cNvPr id="35" name="TextBox 34"/>
          <p:cNvSpPr txBox="1"/>
          <p:nvPr/>
        </p:nvSpPr>
        <p:spPr>
          <a:xfrm>
            <a:off x="2771800" y="4941168"/>
            <a:ext cx="3960440" cy="1815882"/>
          </a:xfrm>
          <a:prstGeom prst="rect">
            <a:avLst/>
          </a:prstGeom>
          <a:noFill/>
        </p:spPr>
        <p:txBody>
          <a:bodyPr wrap="square" rtlCol="0">
            <a:spAutoFit/>
          </a:bodyPr>
          <a:lstStyle/>
          <a:p>
            <a:pPr lvl="0"/>
            <a:r>
              <a:rPr lang="he-IL" sz="1600" b="1" dirty="0" smtClean="0">
                <a:solidFill>
                  <a:prstClr val="black"/>
                </a:solidFill>
              </a:rPr>
              <a:t>דימוי חזותי</a:t>
            </a:r>
            <a:r>
              <a:rPr lang="he-IL" sz="1600" dirty="0" smtClean="0">
                <a:solidFill>
                  <a:prstClr val="black"/>
                </a:solidFill>
              </a:rPr>
              <a:t>: </a:t>
            </a: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r>
              <a:rPr lang="he-IL" sz="1200" b="1" dirty="0" smtClean="0">
                <a:solidFill>
                  <a:prstClr val="black"/>
                </a:solidFill>
              </a:rPr>
              <a:t>מתוך האינטרנט, אולי בעיתון אולי מן הדמיון</a:t>
            </a:r>
            <a:endParaRPr lang="he-IL" b="1" dirty="0" smtClean="0">
              <a:solidFill>
                <a:prstClr val="black"/>
              </a:solidFill>
            </a:endParaRPr>
          </a:p>
        </p:txBody>
      </p:sp>
      <p:sp>
        <p:nvSpPr>
          <p:cNvPr id="36" name="TextBox 35"/>
          <p:cNvSpPr txBox="1"/>
          <p:nvPr/>
        </p:nvSpPr>
        <p:spPr>
          <a:xfrm>
            <a:off x="0" y="1124744"/>
            <a:ext cx="2735288" cy="3331681"/>
          </a:xfrm>
          <a:prstGeom prst="rect">
            <a:avLst/>
          </a:prstGeom>
          <a:noFill/>
        </p:spPr>
        <p:txBody>
          <a:bodyPr wrap="square" rtlCol="0">
            <a:spAutoFit/>
          </a:bodyPr>
          <a:lstStyle/>
          <a:p>
            <a:pPr lvl="0" algn="just"/>
            <a:r>
              <a:rPr lang="he-IL" b="1" dirty="0">
                <a:solidFill>
                  <a:prstClr val="black"/>
                </a:solidFill>
              </a:rPr>
              <a:t>תבלינים</a:t>
            </a:r>
            <a:r>
              <a:rPr lang="he-IL" dirty="0">
                <a:solidFill>
                  <a:prstClr val="black"/>
                </a:solidFill>
              </a:rPr>
              <a:t>: </a:t>
            </a:r>
            <a:endParaRPr lang="he-IL" dirty="0" smtClean="0">
              <a:solidFill>
                <a:prstClr val="black"/>
              </a:solidFill>
            </a:endParaRPr>
          </a:p>
          <a:p>
            <a:pPr lvl="0" algn="just"/>
            <a:endParaRPr lang="he-IL" sz="1050" dirty="0">
              <a:solidFill>
                <a:prstClr val="black"/>
              </a:solidFill>
            </a:endParaRPr>
          </a:p>
          <a:p>
            <a:pPr marL="171450" lvl="0" indent="-171450" algn="just">
              <a:buFont typeface="Wingdings" pitchFamily="2" charset="2"/>
              <a:buChar char="ü"/>
            </a:pPr>
            <a:r>
              <a:rPr lang="he-IL" sz="1400" u="sng" dirty="0">
                <a:solidFill>
                  <a:prstClr val="black"/>
                </a:solidFill>
              </a:rPr>
              <a:t>שפת ימינו</a:t>
            </a:r>
            <a:r>
              <a:rPr lang="he-IL" sz="1400" dirty="0">
                <a:solidFill>
                  <a:prstClr val="black"/>
                </a:solidFill>
              </a:rPr>
              <a:t>: אפשר לוותר על שתיית יין בחיים, אבל אי-אפשר לוותר על מים. ...</a:t>
            </a:r>
          </a:p>
          <a:p>
            <a:pPr marL="171450" lvl="0" indent="-171450" algn="just">
              <a:buFont typeface="Wingdings" pitchFamily="2" charset="2"/>
              <a:buChar char="ü"/>
            </a:pPr>
            <a:endParaRPr lang="he-IL" sz="1400" dirty="0">
              <a:solidFill>
                <a:prstClr val="black"/>
              </a:solidFill>
            </a:endParaRPr>
          </a:p>
          <a:p>
            <a:pPr marL="171450" lvl="0" indent="-171450" algn="just">
              <a:buFont typeface="Wingdings" pitchFamily="2" charset="2"/>
              <a:buChar char="ü"/>
            </a:pPr>
            <a:r>
              <a:rPr lang="he-IL" sz="1400" u="sng" dirty="0">
                <a:solidFill>
                  <a:prstClr val="black"/>
                </a:solidFill>
              </a:rPr>
              <a:t>בחרוזים</a:t>
            </a:r>
            <a:r>
              <a:rPr lang="he-IL" sz="1400" dirty="0">
                <a:solidFill>
                  <a:prstClr val="black"/>
                </a:solidFill>
              </a:rPr>
              <a:t>: מים מים בששון, אבל יותר מדי יין – עוד יביא אסון.</a:t>
            </a:r>
          </a:p>
          <a:p>
            <a:pPr marL="171450" lvl="0" indent="-171450" algn="just">
              <a:buFont typeface="Wingdings" pitchFamily="2" charset="2"/>
              <a:buChar char="ü"/>
            </a:pPr>
            <a:endParaRPr lang="he-IL" sz="1400" dirty="0">
              <a:solidFill>
                <a:prstClr val="black"/>
              </a:solidFill>
            </a:endParaRPr>
          </a:p>
          <a:p>
            <a:pPr marL="171450" lvl="0" indent="-171450" algn="just">
              <a:buFont typeface="Wingdings" pitchFamily="2" charset="2"/>
              <a:buChar char="ü"/>
            </a:pPr>
            <a:r>
              <a:rPr lang="he-IL" sz="1400" u="sng" dirty="0">
                <a:solidFill>
                  <a:prstClr val="black"/>
                </a:solidFill>
              </a:rPr>
              <a:t>משפט המשך</a:t>
            </a:r>
            <a:r>
              <a:rPr lang="he-IL" sz="1400" dirty="0">
                <a:solidFill>
                  <a:prstClr val="black"/>
                </a:solidFill>
              </a:rPr>
              <a:t>: ... אפשר לעולם לחיות בלא קנאה, אי אפשר לעולם בלא אהבה. אפשר לעולם בלא בשר, אי אפשר בלא מאכלים המכילים </a:t>
            </a:r>
            <a:r>
              <a:rPr lang="he-IL" sz="1400" dirty="0" smtClean="0">
                <a:solidFill>
                  <a:prstClr val="black"/>
                </a:solidFill>
              </a:rPr>
              <a:t>ברזל!    </a:t>
            </a:r>
          </a:p>
          <a:p>
            <a:pPr marL="171450" lvl="0" indent="-171450" algn="just">
              <a:buFont typeface="Wingdings" pitchFamily="2" charset="2"/>
              <a:buChar char="ü"/>
            </a:pPr>
            <a:r>
              <a:rPr lang="he-IL" sz="1400" b="1" u="sng" dirty="0" smtClean="0"/>
              <a:t>סיפור </a:t>
            </a:r>
            <a:r>
              <a:rPr lang="he-IL" sz="1400" b="1" u="sng" dirty="0"/>
              <a:t>דמיוני: </a:t>
            </a:r>
            <a:r>
              <a:rPr lang="he-IL" sz="1400" b="1" u="sng" dirty="0" smtClean="0"/>
              <a:t>...</a:t>
            </a:r>
            <a:endParaRPr lang="he-IL" sz="1050" dirty="0" smtClean="0">
              <a:solidFill>
                <a:prstClr val="black"/>
              </a:solidFill>
            </a:endParaRPr>
          </a:p>
        </p:txBody>
      </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317516" y="1700808"/>
            <a:ext cx="3054684" cy="2677656"/>
          </a:xfrm>
          <a:prstGeom prst="rect">
            <a:avLst/>
          </a:prstGeom>
          <a:noFill/>
          <a:ln w="19050">
            <a:solidFill>
              <a:schemeClr val="tx2">
                <a:lumMod val="75000"/>
              </a:schemeClr>
            </a:solidFill>
          </a:ln>
        </p:spPr>
        <p:txBody>
          <a:bodyPr wrap="square" rtlCol="1">
            <a:spAutoFit/>
          </a:bodyPr>
          <a:lstStyle/>
          <a:p>
            <a:r>
              <a:rPr lang="he-IL" sz="2400" b="1" dirty="0">
                <a:solidFill>
                  <a:srgbClr val="C00000"/>
                </a:solidFill>
              </a:rPr>
              <a:t>אפשר לעולם לחיות בלא יין, </a:t>
            </a:r>
            <a:endParaRPr lang="he-IL" sz="2400" b="1" dirty="0" smtClean="0">
              <a:solidFill>
                <a:srgbClr val="C00000"/>
              </a:solidFill>
            </a:endParaRPr>
          </a:p>
          <a:p>
            <a:r>
              <a:rPr lang="he-IL" sz="2400" b="1" dirty="0" smtClean="0">
                <a:solidFill>
                  <a:srgbClr val="C00000"/>
                </a:solidFill>
              </a:rPr>
              <a:t>אי </a:t>
            </a:r>
            <a:r>
              <a:rPr lang="he-IL" sz="2400" b="1" dirty="0">
                <a:solidFill>
                  <a:srgbClr val="C00000"/>
                </a:solidFill>
              </a:rPr>
              <a:t>אפשר לעולם בלא מים; </a:t>
            </a:r>
            <a:r>
              <a:rPr lang="he-IL" sz="2400" b="1" dirty="0" smtClean="0">
                <a:solidFill>
                  <a:srgbClr val="C00000"/>
                </a:solidFill>
              </a:rPr>
              <a:t>אפשר </a:t>
            </a:r>
            <a:r>
              <a:rPr lang="he-IL" sz="2400" b="1" dirty="0">
                <a:solidFill>
                  <a:srgbClr val="C00000"/>
                </a:solidFill>
              </a:rPr>
              <a:t>לעולם לחיות בלא פלפלין, </a:t>
            </a:r>
            <a:endParaRPr lang="he-IL" sz="2400" b="1" dirty="0" smtClean="0">
              <a:solidFill>
                <a:srgbClr val="C00000"/>
              </a:solidFill>
            </a:endParaRPr>
          </a:p>
          <a:p>
            <a:r>
              <a:rPr lang="he-IL" sz="2400" b="1" dirty="0" smtClean="0">
                <a:solidFill>
                  <a:srgbClr val="C00000"/>
                </a:solidFill>
              </a:rPr>
              <a:t>אי </a:t>
            </a:r>
            <a:r>
              <a:rPr lang="he-IL" sz="2400" b="1" dirty="0">
                <a:solidFill>
                  <a:srgbClr val="C00000"/>
                </a:solidFill>
              </a:rPr>
              <a:t>אפשר לעולם בלא </a:t>
            </a:r>
            <a:r>
              <a:rPr lang="he-IL" sz="2400" b="1" dirty="0" smtClean="0">
                <a:solidFill>
                  <a:srgbClr val="C00000"/>
                </a:solidFill>
              </a:rPr>
              <a:t>מלח.</a:t>
            </a:r>
            <a:r>
              <a:rPr lang="he-IL" sz="2400" dirty="0" smtClean="0">
                <a:solidFill>
                  <a:srgbClr val="C00000"/>
                </a:solidFill>
              </a:rPr>
              <a:t> </a:t>
            </a:r>
            <a:r>
              <a:rPr lang="he-IL" sz="1400" dirty="0" smtClean="0"/>
              <a:t>תלמוד </a:t>
            </a:r>
            <a:r>
              <a:rPr lang="he-IL" sz="1400" dirty="0"/>
              <a:t>ירושלמי, </a:t>
            </a:r>
            <a:r>
              <a:rPr lang="he-IL" sz="1400" dirty="0" smtClean="0"/>
              <a:t>מסכת הוריות. </a:t>
            </a:r>
            <a:endParaRPr lang="en-US" sz="1400" dirty="0"/>
          </a:p>
        </p:txBody>
      </p:sp>
      <p:sp>
        <p:nvSpPr>
          <p:cNvPr id="43" name="TextBox 42"/>
          <p:cNvSpPr txBox="1"/>
          <p:nvPr/>
        </p:nvSpPr>
        <p:spPr>
          <a:xfrm>
            <a:off x="251520" y="116632"/>
            <a:ext cx="648072" cy="366717"/>
          </a:xfrm>
          <a:prstGeom prst="rect">
            <a:avLst/>
          </a:prstGeom>
          <a:noFill/>
        </p:spPr>
        <p:txBody>
          <a:bodyPr wrap="square" rtlCol="1">
            <a:spAutoFit/>
          </a:bodyPr>
          <a:lstStyle/>
          <a:p>
            <a:r>
              <a:rPr lang="he-IL" dirty="0" smtClean="0"/>
              <a:t>3</a:t>
            </a:r>
            <a:endParaRPr lang="he-IL" dirty="0"/>
          </a:p>
        </p:txBody>
      </p:sp>
    </p:spTree>
    <p:extLst>
      <p:ext uri="{BB962C8B-B14F-4D97-AF65-F5344CB8AC3E}">
        <p14:creationId xmlns:p14="http://schemas.microsoft.com/office/powerpoint/2010/main" val="3743036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4185761"/>
          </a:xfrm>
          <a:prstGeom prst="rect">
            <a:avLst/>
          </a:prstGeom>
          <a:noFill/>
          <a:ln w="6350">
            <a:noFill/>
          </a:ln>
        </p:spPr>
        <p:txBody>
          <a:bodyPr wrap="square" rtlCol="1">
            <a:spAutoFit/>
          </a:bodyPr>
          <a:lstStyle/>
          <a:p>
            <a:r>
              <a:rPr lang="he-IL" sz="2000" b="1" dirty="0" smtClean="0"/>
              <a:t>דעת גדולים</a:t>
            </a:r>
            <a:r>
              <a:rPr lang="he-IL" sz="2000" dirty="0" smtClean="0"/>
              <a:t>:</a:t>
            </a:r>
          </a:p>
          <a:p>
            <a:r>
              <a:rPr lang="he-IL" sz="1200" dirty="0"/>
              <a:t> </a:t>
            </a:r>
          </a:p>
          <a:p>
            <a:endParaRPr lang="he-IL" sz="1200" dirty="0"/>
          </a:p>
          <a:p>
            <a:pPr marL="171450" indent="-171450">
              <a:buFont typeface="Wingdings" pitchFamily="2" charset="2"/>
              <a:buChar char="ü"/>
            </a:pPr>
            <a:r>
              <a:rPr lang="he-IL" sz="1400" dirty="0" smtClean="0"/>
              <a:t>האם </a:t>
            </a:r>
            <a:r>
              <a:rPr lang="he-IL" sz="1400" dirty="0"/>
              <a:t>אתם נוהגים לקנות לחם רק בחנות או גם לאפות אותו בעצמכם, בבית?</a:t>
            </a:r>
          </a:p>
          <a:p>
            <a:pPr marL="171450" indent="-171450">
              <a:buFont typeface="Wingdings" pitchFamily="2" charset="2"/>
              <a:buChar char="ü"/>
            </a:pPr>
            <a:endParaRPr lang="he-IL" sz="1400" dirty="0"/>
          </a:p>
          <a:p>
            <a:pPr marL="171450" indent="-171450">
              <a:buFont typeface="Wingdings" pitchFamily="2" charset="2"/>
              <a:buChar char="ü"/>
            </a:pPr>
            <a:r>
              <a:rPr lang="he-IL" sz="1400" dirty="0"/>
              <a:t>איזה תבשיל אתה מרגיש ש"הזעת עליו"? שטרחת רבות כדי ליצור אותו? האם המאמץ היה שווה? מהו המתכון?</a:t>
            </a:r>
          </a:p>
          <a:p>
            <a:endParaRPr lang="he-IL" sz="1400" dirty="0"/>
          </a:p>
          <a:p>
            <a:endParaRPr lang="he-IL" sz="1200" dirty="0"/>
          </a:p>
          <a:p>
            <a:endParaRPr lang="he-IL" sz="1200" dirty="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a:p>
        </p:txBody>
      </p:sp>
      <p:sp>
        <p:nvSpPr>
          <p:cNvPr id="40" name="TextBox 39"/>
          <p:cNvSpPr txBox="1"/>
          <p:nvPr/>
        </p:nvSpPr>
        <p:spPr>
          <a:xfrm>
            <a:off x="107504" y="611396"/>
            <a:ext cx="3816424" cy="369332"/>
          </a:xfrm>
          <a:prstGeom prst="rect">
            <a:avLst/>
          </a:prstGeom>
          <a:noFill/>
        </p:spPr>
        <p:txBody>
          <a:bodyPr wrap="square" rtlCol="1">
            <a:spAutoFit/>
          </a:bodyPr>
          <a:lstStyle/>
          <a:p>
            <a:pPr algn="l"/>
            <a:r>
              <a:rPr lang="he-IL" sz="900" dirty="0" smtClean="0"/>
              <a:t>תכנית </a:t>
            </a:r>
            <a:r>
              <a:rPr lang="he-IL" sz="900" b="1" dirty="0" smtClean="0"/>
              <a:t>ניחוחות קדומים</a:t>
            </a:r>
            <a:r>
              <a:rPr lang="he-IL" sz="900" dirty="0" smtClean="0"/>
              <a:t>, בי"ס גיבורי ישראל, ת"א.</a:t>
            </a:r>
          </a:p>
          <a:p>
            <a:pPr algn="l"/>
            <a:r>
              <a:rPr lang="he-IL" sz="900" dirty="0" err="1" smtClean="0"/>
              <a:t>ה.ל.א</a:t>
            </a:r>
            <a:r>
              <a:rPr lang="he-IL" sz="900" dirty="0" smtClean="0"/>
              <a:t>. 2012 בזיקה לנושא השנתי</a:t>
            </a:r>
            <a:endParaRPr lang="he-IL" sz="900" dirty="0"/>
          </a:p>
        </p:txBody>
      </p:sp>
      <p:sp>
        <p:nvSpPr>
          <p:cNvPr id="4" name="TextBox 3"/>
          <p:cNvSpPr txBox="1"/>
          <p:nvPr/>
        </p:nvSpPr>
        <p:spPr>
          <a:xfrm>
            <a:off x="2422891" y="548680"/>
            <a:ext cx="6469589" cy="523220"/>
          </a:xfrm>
          <a:prstGeom prst="rect">
            <a:avLst/>
          </a:prstGeom>
          <a:noFill/>
        </p:spPr>
        <p:txBody>
          <a:bodyPr wrap="square" rtlCol="1">
            <a:spAutoFit/>
          </a:bodyPr>
          <a:lstStyle/>
          <a:p>
            <a:r>
              <a:rPr lang="he-IL" sz="2800" b="1" dirty="0"/>
              <a:t>בשביל מזון איכותי – צריך </a:t>
            </a:r>
            <a:r>
              <a:rPr lang="he-IL" sz="2800" b="1" dirty="0" smtClean="0"/>
              <a:t>להתאמץ!</a:t>
            </a:r>
            <a:endParaRPr lang="he-IL" sz="2800" b="1"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solidFill>
                  <a:srgbClr val="00B050"/>
                </a:solidFill>
              </a:rPr>
              <a:t>דוגמאות לעבודת תלמידים</a:t>
            </a:r>
            <a:endParaRPr lang="he-IL" sz="3200" dirty="0">
              <a:solidFill>
                <a:srgbClr val="00B050"/>
              </a:solidFill>
            </a:endParaRPr>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767800" y="1124744"/>
            <a:ext cx="2340704" cy="2400657"/>
          </a:xfrm>
          <a:prstGeom prst="rect">
            <a:avLst/>
          </a:prstGeom>
          <a:noFill/>
        </p:spPr>
        <p:txBody>
          <a:bodyPr wrap="square" rtlCol="0">
            <a:spAutoFit/>
          </a:bodyPr>
          <a:lstStyle/>
          <a:p>
            <a:pPr algn="just"/>
            <a:r>
              <a:rPr lang="he-IL" sz="1400" b="1" dirty="0" smtClean="0"/>
              <a:t>אגוזים לפיצוח: </a:t>
            </a:r>
          </a:p>
          <a:p>
            <a:pPr marL="171450" indent="-171450">
              <a:buFont typeface="Wingdings" pitchFamily="2" charset="2"/>
              <a:buChar char="ü"/>
            </a:pPr>
            <a:endParaRPr lang="he-IL" sz="1200" b="1" dirty="0" smtClean="0"/>
          </a:p>
          <a:p>
            <a:pPr marL="171450" indent="-171450">
              <a:buFont typeface="Wingdings" pitchFamily="2" charset="2"/>
              <a:buChar char="ü"/>
            </a:pPr>
            <a:endParaRPr lang="he-IL" sz="1200" b="1" dirty="0"/>
          </a:p>
          <a:p>
            <a:pPr marL="171450" indent="-171450">
              <a:buFont typeface="Wingdings" pitchFamily="2" charset="2"/>
              <a:buChar char="ü"/>
            </a:pPr>
            <a:r>
              <a:rPr lang="he-IL" sz="1600" dirty="0" smtClean="0"/>
              <a:t>מילים </a:t>
            </a:r>
            <a:r>
              <a:rPr lang="he-IL" sz="1600" dirty="0"/>
              <a:t>לא מובנות: דרדר, בזעת אפיך</a:t>
            </a:r>
          </a:p>
          <a:p>
            <a:pPr marL="171450" indent="-171450">
              <a:buFont typeface="Wingdings" pitchFamily="2" charset="2"/>
              <a:buChar char="ü"/>
            </a:pPr>
            <a:r>
              <a:rPr lang="he-IL" sz="1600" dirty="0" smtClean="0"/>
              <a:t>למה </a:t>
            </a:r>
            <a:r>
              <a:rPr lang="he-IL" sz="1600" dirty="0"/>
              <a:t>אלוהים אמר לאדם הראשון לאכול קוצים? לחיות רק מעשבים?</a:t>
            </a:r>
          </a:p>
          <a:p>
            <a:pPr marL="171450" indent="-171450">
              <a:buFont typeface="Wingdings" pitchFamily="2" charset="2"/>
              <a:buChar char="ü"/>
            </a:pPr>
            <a:r>
              <a:rPr lang="he-IL" sz="1600" dirty="0" smtClean="0"/>
              <a:t>מהו </a:t>
            </a:r>
            <a:r>
              <a:rPr lang="he-IL" sz="1600" dirty="0"/>
              <a:t>ספר האגדה? מי זה יהושע בן לוי</a:t>
            </a:r>
            <a:r>
              <a:rPr lang="he-IL" sz="1600" dirty="0" smtClean="0"/>
              <a:t>?</a:t>
            </a:r>
            <a:endParaRPr lang="he-IL" sz="1600" dirty="0"/>
          </a:p>
        </p:txBody>
      </p:sp>
      <p:sp>
        <p:nvSpPr>
          <p:cNvPr id="34" name="TextBox 33"/>
          <p:cNvSpPr txBox="1"/>
          <p:nvPr/>
        </p:nvSpPr>
        <p:spPr>
          <a:xfrm>
            <a:off x="6660232" y="3645024"/>
            <a:ext cx="2452056" cy="3323987"/>
          </a:xfrm>
          <a:prstGeom prst="rect">
            <a:avLst/>
          </a:prstGeom>
          <a:noFill/>
        </p:spPr>
        <p:txBody>
          <a:bodyPr wrap="square" rtlCol="0">
            <a:spAutoFit/>
          </a:bodyPr>
          <a:lstStyle/>
          <a:p>
            <a:r>
              <a:rPr lang="he-IL" b="1" dirty="0" smtClean="0"/>
              <a:t>שיחה בשעת הסעודה:</a:t>
            </a:r>
          </a:p>
          <a:p>
            <a:endParaRPr lang="he-IL" sz="1200" dirty="0"/>
          </a:p>
          <a:p>
            <a:r>
              <a:rPr lang="he-IL" sz="1400" u="sng" dirty="0"/>
              <a:t>לכבוד ר' יהושע בן לוי</a:t>
            </a:r>
            <a:r>
              <a:rPr lang="he-IL" sz="1400" dirty="0"/>
              <a:t>: מי אתה ומאיפה אתה יודע על השיחה הזאת בין אלוהים והאדם? חיפשתי בתורה וזה לא כתוב שם.</a:t>
            </a:r>
          </a:p>
          <a:p>
            <a:endParaRPr lang="he-IL" sz="1400" dirty="0"/>
          </a:p>
          <a:p>
            <a:r>
              <a:rPr lang="he-IL" sz="1400" u="sng" dirty="0"/>
              <a:t>חז"ל  שלום</a:t>
            </a:r>
            <a:r>
              <a:rPr lang="he-IL" sz="1400" dirty="0"/>
              <a:t>, אני מבין את </a:t>
            </a:r>
            <a:r>
              <a:rPr lang="he-IL" sz="1400" dirty="0" smtClean="0"/>
              <a:t>התלונה של </a:t>
            </a:r>
            <a:r>
              <a:rPr lang="he-IL" sz="1400" dirty="0"/>
              <a:t>אדם, גם אני לא הייתי רוצה לאכול אוכל שחמורים אוכלים.</a:t>
            </a:r>
          </a:p>
          <a:p>
            <a:endParaRPr lang="he-IL" sz="1400" dirty="0"/>
          </a:p>
          <a:p>
            <a:r>
              <a:rPr lang="he-IL" sz="1400" u="sng" dirty="0"/>
              <a:t>לר' יהושע שלום</a:t>
            </a:r>
            <a:r>
              <a:rPr lang="he-IL" sz="1400" dirty="0"/>
              <a:t>, לייצר לחם זו עבודה קשה, חבל שאדם נרגע כל כך </a:t>
            </a:r>
            <a:r>
              <a:rPr lang="he-IL" sz="1400" dirty="0" smtClean="0"/>
              <a:t>מהר, </a:t>
            </a:r>
            <a:r>
              <a:rPr lang="he-IL" sz="1400" dirty="0"/>
              <a:t>ולא ביקש </a:t>
            </a:r>
            <a:r>
              <a:rPr lang="he-IL" sz="1400" dirty="0" smtClean="0"/>
              <a:t>הקלה.</a:t>
            </a:r>
            <a:endParaRPr lang="he-IL" sz="1400" dirty="0"/>
          </a:p>
          <a:p>
            <a:endParaRPr lang="he-IL" sz="1200" b="1" dirty="0" smtClean="0"/>
          </a:p>
        </p:txBody>
      </p:sp>
      <p:sp>
        <p:nvSpPr>
          <p:cNvPr id="35" name="TextBox 34"/>
          <p:cNvSpPr txBox="1"/>
          <p:nvPr/>
        </p:nvSpPr>
        <p:spPr>
          <a:xfrm>
            <a:off x="2771800" y="4941168"/>
            <a:ext cx="3960440" cy="1908215"/>
          </a:xfrm>
          <a:prstGeom prst="rect">
            <a:avLst/>
          </a:prstGeom>
          <a:noFill/>
        </p:spPr>
        <p:txBody>
          <a:bodyPr wrap="square" rtlCol="0">
            <a:spAutoFit/>
          </a:bodyPr>
          <a:lstStyle/>
          <a:p>
            <a:pPr lvl="0"/>
            <a:r>
              <a:rPr lang="he-IL" b="1" dirty="0" smtClean="0">
                <a:solidFill>
                  <a:prstClr val="black"/>
                </a:solidFill>
              </a:rPr>
              <a:t>דימוי חזותי</a:t>
            </a:r>
            <a:r>
              <a:rPr lang="he-IL" dirty="0" smtClean="0">
                <a:solidFill>
                  <a:prstClr val="black"/>
                </a:solidFill>
              </a:rPr>
              <a:t>: </a:t>
            </a: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r>
              <a:rPr lang="he-IL" sz="1600" b="1" dirty="0" smtClean="0">
                <a:solidFill>
                  <a:prstClr val="black"/>
                </a:solidFill>
              </a:rPr>
              <a:t>מתוך האינטרנט, אולי בעיתון אולי מן הדמיון.</a:t>
            </a:r>
            <a:endParaRPr lang="he-IL" sz="2400" b="1" dirty="0" smtClean="0">
              <a:solidFill>
                <a:prstClr val="black"/>
              </a:solidFill>
            </a:endParaRPr>
          </a:p>
        </p:txBody>
      </p:sp>
      <p:sp>
        <p:nvSpPr>
          <p:cNvPr id="36" name="TextBox 35"/>
          <p:cNvSpPr txBox="1"/>
          <p:nvPr/>
        </p:nvSpPr>
        <p:spPr>
          <a:xfrm>
            <a:off x="0" y="1124744"/>
            <a:ext cx="2735288" cy="3116238"/>
          </a:xfrm>
          <a:prstGeom prst="rect">
            <a:avLst/>
          </a:prstGeom>
          <a:noFill/>
        </p:spPr>
        <p:txBody>
          <a:bodyPr wrap="square" rtlCol="0">
            <a:spAutoFit/>
          </a:bodyPr>
          <a:lstStyle/>
          <a:p>
            <a:pPr lvl="0" algn="just"/>
            <a:r>
              <a:rPr lang="he-IL" b="1" dirty="0">
                <a:solidFill>
                  <a:prstClr val="black"/>
                </a:solidFill>
              </a:rPr>
              <a:t>תבלינים</a:t>
            </a:r>
            <a:r>
              <a:rPr lang="he-IL" dirty="0">
                <a:solidFill>
                  <a:prstClr val="black"/>
                </a:solidFill>
              </a:rPr>
              <a:t>: </a:t>
            </a:r>
            <a:endParaRPr lang="he-IL" dirty="0" smtClean="0">
              <a:solidFill>
                <a:prstClr val="black"/>
              </a:solidFill>
            </a:endParaRPr>
          </a:p>
          <a:p>
            <a:endParaRPr lang="he-IL" sz="1050" dirty="0"/>
          </a:p>
          <a:p>
            <a:pPr marL="171450" indent="-171450">
              <a:buFont typeface="Wingdings" pitchFamily="2" charset="2"/>
              <a:buChar char="ü"/>
            </a:pPr>
            <a:r>
              <a:rPr lang="he-IL" sz="1200" u="sng" dirty="0"/>
              <a:t>שפת ימינו</a:t>
            </a:r>
            <a:r>
              <a:rPr lang="he-IL" sz="1200" dirty="0"/>
              <a:t>: בהתחלה אלוהים אמר לאדם שהוא יאכל רק עשבים וקוצים. אחר כך, הוא הסביר לו שבשביל לאכול לחם הוא יצטרך לעבוד קשה.</a:t>
            </a:r>
          </a:p>
          <a:p>
            <a:pPr marL="171450" indent="-171450">
              <a:buFont typeface="Wingdings" pitchFamily="2" charset="2"/>
              <a:buChar char="ü"/>
            </a:pPr>
            <a:endParaRPr lang="he-IL" sz="1200" dirty="0"/>
          </a:p>
          <a:p>
            <a:pPr marL="171450" indent="-171450">
              <a:buFont typeface="Wingdings" pitchFamily="2" charset="2"/>
              <a:buChar char="ü"/>
            </a:pPr>
            <a:r>
              <a:rPr lang="he-IL" sz="1200" u="sng" dirty="0"/>
              <a:t>בחרוזים</a:t>
            </a:r>
            <a:r>
              <a:rPr lang="he-IL" sz="1200" dirty="0"/>
              <a:t>: אדם, אדם, אל תבכה, מה קרה? – להיות איכר זה לא כל כך נורא.</a:t>
            </a:r>
          </a:p>
          <a:p>
            <a:pPr marL="171450" indent="-171450">
              <a:buFont typeface="Wingdings" pitchFamily="2" charset="2"/>
              <a:buChar char="ü"/>
            </a:pPr>
            <a:endParaRPr lang="he-IL" sz="1200" dirty="0"/>
          </a:p>
          <a:p>
            <a:pPr marL="171450" indent="-171450">
              <a:buFont typeface="Wingdings" pitchFamily="2" charset="2"/>
              <a:buChar char="ü"/>
            </a:pPr>
            <a:r>
              <a:rPr lang="he-IL" sz="1200" u="sng" dirty="0"/>
              <a:t>משפט המשך</a:t>
            </a:r>
            <a:r>
              <a:rPr lang="he-IL" sz="1200" dirty="0"/>
              <a:t>: ענה אדם לאלוהים: אז אני לא אוכל כמו חמור – אבל אני אעבוד כמו חמור?!</a:t>
            </a:r>
          </a:p>
          <a:p>
            <a:pPr lvl="0" algn="just"/>
            <a:endParaRPr lang="he-IL" sz="1200" dirty="0">
              <a:solidFill>
                <a:prstClr val="black"/>
              </a:solidFill>
            </a:endParaRPr>
          </a:p>
          <a:p>
            <a:pPr marL="171450" lvl="0" indent="-171450">
              <a:buFont typeface="Wingdings" pitchFamily="2" charset="2"/>
              <a:buChar char="ü"/>
            </a:pPr>
            <a:r>
              <a:rPr lang="he-IL" sz="1200" b="1" u="sng" dirty="0"/>
              <a:t>סיפור דמיוני</a:t>
            </a:r>
            <a:r>
              <a:rPr lang="he-IL" sz="1200" b="1" dirty="0"/>
              <a:t>: ...</a:t>
            </a:r>
          </a:p>
          <a:p>
            <a:pPr lvl="0" algn="just"/>
            <a:endParaRPr lang="he-IL" sz="1200" dirty="0" smtClean="0">
              <a:solidFill>
                <a:prstClr val="black"/>
              </a:solidFill>
            </a:endParaRPr>
          </a:p>
        </p:txBody>
      </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045492" y="1340768"/>
            <a:ext cx="3613131" cy="3416320"/>
          </a:xfrm>
          <a:prstGeom prst="rect">
            <a:avLst/>
          </a:prstGeom>
          <a:noFill/>
          <a:ln w="19050">
            <a:solidFill>
              <a:schemeClr val="tx2">
                <a:lumMod val="75000"/>
              </a:schemeClr>
            </a:solidFill>
          </a:ln>
        </p:spPr>
        <p:txBody>
          <a:bodyPr wrap="square" rtlCol="1">
            <a:spAutoFit/>
          </a:bodyPr>
          <a:lstStyle/>
          <a:p>
            <a:pPr algn="just"/>
            <a:r>
              <a:rPr lang="he-IL" sz="2000" b="1" dirty="0">
                <a:solidFill>
                  <a:srgbClr val="C00000"/>
                </a:solidFill>
              </a:rPr>
              <a:t>אמר ר' יהושע בן לוי: בשעה שאמר הקדוש ברוך הוא לאדם הראשון: וְקוֹץ וְדַרְדַּר תַּצְמִיחַ לָךְ וְאָכַלְתָּ אֶת עֵשֶׂב הַשָּׂדֶה (בראשית ג, 18) – זלגו עיניו דמעות. </a:t>
            </a:r>
          </a:p>
          <a:p>
            <a:pPr algn="just"/>
            <a:r>
              <a:rPr lang="he-IL" sz="2000" b="1" dirty="0">
                <a:solidFill>
                  <a:srgbClr val="C00000"/>
                </a:solidFill>
              </a:rPr>
              <a:t>אמר לפניו: "ריבונו של עולם, אני וחמורי נאכל באבוס אחד?!" </a:t>
            </a:r>
          </a:p>
          <a:p>
            <a:pPr algn="just"/>
            <a:r>
              <a:rPr lang="he-IL" sz="2000" b="1" dirty="0">
                <a:solidFill>
                  <a:srgbClr val="C00000"/>
                </a:solidFill>
              </a:rPr>
              <a:t>כיוון שאמר לו: בְּזֵעַת אַפֶּיךָ תֹּאכַל לֶחֶם (שם, פסוק 19) – מיד נתקררה דעתו. </a:t>
            </a:r>
            <a:endParaRPr lang="he-IL" sz="2000" b="1" dirty="0" smtClean="0">
              <a:solidFill>
                <a:srgbClr val="C00000"/>
              </a:solidFill>
            </a:endParaRPr>
          </a:p>
          <a:p>
            <a:pPr algn="just"/>
            <a:r>
              <a:rPr lang="he-IL" sz="1600" dirty="0" smtClean="0"/>
              <a:t>מתוך </a:t>
            </a:r>
            <a:r>
              <a:rPr lang="he-IL" sz="1600" dirty="0"/>
              <a:t>ספר האגדה, עמ' ת"ע </a:t>
            </a:r>
          </a:p>
        </p:txBody>
      </p:sp>
      <p:sp>
        <p:nvSpPr>
          <p:cNvPr id="11" name="TextBox 10"/>
          <p:cNvSpPr txBox="1"/>
          <p:nvPr/>
        </p:nvSpPr>
        <p:spPr>
          <a:xfrm>
            <a:off x="107504" y="66136"/>
            <a:ext cx="432048" cy="400110"/>
          </a:xfrm>
          <a:prstGeom prst="rect">
            <a:avLst/>
          </a:prstGeom>
          <a:noFill/>
        </p:spPr>
        <p:txBody>
          <a:bodyPr wrap="square" rtlCol="1">
            <a:spAutoFit/>
          </a:bodyPr>
          <a:lstStyle/>
          <a:p>
            <a:r>
              <a:rPr lang="he-IL" sz="2000" dirty="0" smtClean="0"/>
              <a:t>4</a:t>
            </a:r>
            <a:endParaRPr lang="he-IL" sz="2000" dirty="0"/>
          </a:p>
        </p:txBody>
      </p:sp>
    </p:spTree>
    <p:extLst>
      <p:ext uri="{BB962C8B-B14F-4D97-AF65-F5344CB8AC3E}">
        <p14:creationId xmlns:p14="http://schemas.microsoft.com/office/powerpoint/2010/main" val="5042186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3939540"/>
          </a:xfrm>
          <a:prstGeom prst="rect">
            <a:avLst/>
          </a:prstGeom>
          <a:noFill/>
          <a:ln w="6350">
            <a:noFill/>
          </a:ln>
        </p:spPr>
        <p:txBody>
          <a:bodyPr wrap="square" rtlCol="1">
            <a:spAutoFit/>
          </a:bodyPr>
          <a:lstStyle/>
          <a:p>
            <a:r>
              <a:rPr lang="he-IL" b="1" dirty="0" smtClean="0"/>
              <a:t>דעת גדולים</a:t>
            </a:r>
            <a:r>
              <a:rPr lang="he-IL" dirty="0" smtClean="0"/>
              <a:t>:</a:t>
            </a:r>
          </a:p>
          <a:p>
            <a:r>
              <a:rPr lang="he-IL" sz="1200" dirty="0" smtClean="0"/>
              <a:t> </a:t>
            </a:r>
            <a:endParaRPr lang="he-IL" sz="1200" dirty="0"/>
          </a:p>
          <a:p>
            <a:endParaRPr lang="he-IL" sz="1200" dirty="0"/>
          </a:p>
          <a:p>
            <a:pPr marL="171450" indent="-171450">
              <a:buFont typeface="Wingdings" pitchFamily="2" charset="2"/>
              <a:buChar char="ü"/>
            </a:pPr>
            <a:r>
              <a:rPr lang="he-IL" sz="1400" dirty="0"/>
              <a:t>איזה תבשיל הכנתם פעם מעדשים? מהו המתכון?</a:t>
            </a:r>
          </a:p>
          <a:p>
            <a:pPr marL="171450" indent="-171450">
              <a:buFont typeface="Wingdings" pitchFamily="2" charset="2"/>
              <a:buChar char="ü"/>
            </a:pPr>
            <a:endParaRPr lang="he-IL" sz="1400" dirty="0"/>
          </a:p>
          <a:p>
            <a:pPr marL="171450" indent="-171450">
              <a:buFont typeface="Wingdings" pitchFamily="2" charset="2"/>
              <a:buChar char="ü"/>
            </a:pPr>
            <a:r>
              <a:rPr lang="he-IL" sz="1400" dirty="0" smtClean="0"/>
              <a:t>"</a:t>
            </a:r>
            <a:r>
              <a:rPr lang="he-IL" sz="1400" dirty="0"/>
              <a:t>נמוכים כעדשים... זקופים כשעורים" – האם תוכלו </a:t>
            </a:r>
            <a:r>
              <a:rPr lang="he-IL" sz="1400" dirty="0" smtClean="0"/>
              <a:t>לספר לי על </a:t>
            </a:r>
            <a:r>
              <a:rPr lang="he-IL" sz="1400" dirty="0"/>
              <a:t>מוצר מזון מסוים, שגם </a:t>
            </a:r>
            <a:r>
              <a:rPr lang="he-IL" sz="1400" dirty="0" smtClean="0"/>
              <a:t>מזכיר </a:t>
            </a:r>
            <a:r>
              <a:rPr lang="he-IL" sz="1400" dirty="0"/>
              <a:t>תכונה של בני אדם? </a:t>
            </a:r>
          </a:p>
          <a:p>
            <a:endParaRPr lang="he-IL" sz="1400"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a:p>
        </p:txBody>
      </p:sp>
      <p:sp>
        <p:nvSpPr>
          <p:cNvPr id="40" name="TextBox 39"/>
          <p:cNvSpPr txBox="1"/>
          <p:nvPr/>
        </p:nvSpPr>
        <p:spPr>
          <a:xfrm>
            <a:off x="107504" y="611396"/>
            <a:ext cx="3816424" cy="369332"/>
          </a:xfrm>
          <a:prstGeom prst="rect">
            <a:avLst/>
          </a:prstGeom>
          <a:noFill/>
        </p:spPr>
        <p:txBody>
          <a:bodyPr wrap="square" rtlCol="1">
            <a:spAutoFit/>
          </a:bodyPr>
          <a:lstStyle/>
          <a:p>
            <a:pPr algn="l"/>
            <a:r>
              <a:rPr lang="he-IL" sz="900" dirty="0" smtClean="0"/>
              <a:t>תכנית </a:t>
            </a:r>
            <a:r>
              <a:rPr lang="he-IL" sz="900" b="1" dirty="0" smtClean="0"/>
              <a:t>ניחוחות קדומים</a:t>
            </a:r>
            <a:r>
              <a:rPr lang="he-IL" sz="900" dirty="0" smtClean="0"/>
              <a:t>, בי"ס גיבורי ישראל, ת"א.</a:t>
            </a:r>
          </a:p>
          <a:p>
            <a:pPr algn="l"/>
            <a:r>
              <a:rPr lang="he-IL" sz="900" dirty="0" err="1" smtClean="0"/>
              <a:t>ה.ל.א</a:t>
            </a:r>
            <a:r>
              <a:rPr lang="he-IL" sz="900" dirty="0" smtClean="0"/>
              <a:t>. 2012 בזיקה לנושא השנתי</a:t>
            </a:r>
            <a:endParaRPr lang="he-IL" sz="900" dirty="0"/>
          </a:p>
        </p:txBody>
      </p:sp>
      <p:sp>
        <p:nvSpPr>
          <p:cNvPr id="4" name="TextBox 3"/>
          <p:cNvSpPr txBox="1"/>
          <p:nvPr/>
        </p:nvSpPr>
        <p:spPr>
          <a:xfrm>
            <a:off x="1138074" y="548680"/>
            <a:ext cx="7970430" cy="523220"/>
          </a:xfrm>
          <a:prstGeom prst="rect">
            <a:avLst/>
          </a:prstGeom>
          <a:noFill/>
        </p:spPr>
        <p:txBody>
          <a:bodyPr wrap="square" rtlCol="1">
            <a:spAutoFit/>
          </a:bodyPr>
          <a:lstStyle/>
          <a:p>
            <a:r>
              <a:rPr lang="he-IL" sz="2800" b="1" dirty="0"/>
              <a:t>המזון שאנחנו אוכלים </a:t>
            </a:r>
            <a:r>
              <a:rPr lang="he-IL" sz="2800" b="1" dirty="0" smtClean="0"/>
              <a:t>משפיע על </a:t>
            </a:r>
            <a:r>
              <a:rPr lang="he-IL" sz="2800" b="1" dirty="0"/>
              <a:t>המראה שלנו</a:t>
            </a:r>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solidFill>
                  <a:srgbClr val="00B050"/>
                </a:solidFill>
              </a:rPr>
              <a:t>דוגמאות לעבודת תלמידים</a:t>
            </a:r>
            <a:endParaRPr lang="he-IL" sz="3200" dirty="0">
              <a:solidFill>
                <a:srgbClr val="00B050"/>
              </a:solidFill>
            </a:endParaRPr>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276999"/>
          </a:xfrm>
          <a:prstGeom prst="rect">
            <a:avLst/>
          </a:prstGeom>
        </p:spPr>
        <p:txBody>
          <a:bodyPr>
            <a:spAutoFit/>
          </a:bodyPr>
          <a:lstStyle/>
          <a:p>
            <a:endParaRPr lang="he-IL" sz="1200" dirty="0"/>
          </a:p>
        </p:txBody>
      </p:sp>
      <p:sp>
        <p:nvSpPr>
          <p:cNvPr id="17" name="TextBox 16"/>
          <p:cNvSpPr txBox="1"/>
          <p:nvPr/>
        </p:nvSpPr>
        <p:spPr>
          <a:xfrm>
            <a:off x="6767800" y="1124744"/>
            <a:ext cx="2340704" cy="2477601"/>
          </a:xfrm>
          <a:prstGeom prst="rect">
            <a:avLst/>
          </a:prstGeom>
          <a:noFill/>
        </p:spPr>
        <p:txBody>
          <a:bodyPr wrap="square" rtlCol="0">
            <a:spAutoFit/>
          </a:bodyPr>
          <a:lstStyle/>
          <a:p>
            <a:pPr algn="just"/>
            <a:r>
              <a:rPr lang="he-IL" b="1" dirty="0" smtClean="0"/>
              <a:t>אגוזים לפיצוח: </a:t>
            </a:r>
          </a:p>
          <a:p>
            <a:pPr marL="171450" indent="-171450" algn="just">
              <a:buFont typeface="Wingdings" pitchFamily="2" charset="2"/>
              <a:buChar char="ü"/>
            </a:pPr>
            <a:endParaRPr lang="he-IL" sz="1100" b="1" dirty="0" smtClean="0"/>
          </a:p>
          <a:p>
            <a:pPr marL="171450" indent="-171450" algn="just">
              <a:buFont typeface="Wingdings" pitchFamily="2" charset="2"/>
              <a:buChar char="ü"/>
            </a:pPr>
            <a:r>
              <a:rPr lang="he-IL" sz="1400" dirty="0" smtClean="0"/>
              <a:t>מילים </a:t>
            </a:r>
            <a:r>
              <a:rPr lang="he-IL" sz="1400" dirty="0"/>
              <a:t>לא מובנות: נס, נסו, באין, </a:t>
            </a:r>
            <a:r>
              <a:rPr lang="he-IL" sz="1400" dirty="0" err="1"/>
              <a:t>זקופין</a:t>
            </a:r>
            <a:r>
              <a:rPr lang="he-IL" sz="1400" dirty="0" smtClean="0"/>
              <a:t>...</a:t>
            </a:r>
          </a:p>
          <a:p>
            <a:pPr marL="171450" indent="-171450" algn="just">
              <a:buFont typeface="Wingdings" pitchFamily="2" charset="2"/>
              <a:buChar char="ü"/>
            </a:pPr>
            <a:endParaRPr lang="he-IL" sz="1400" dirty="0"/>
          </a:p>
          <a:p>
            <a:pPr marL="171450" indent="-171450" algn="just">
              <a:buFont typeface="Wingdings" pitchFamily="2" charset="2"/>
              <a:buChar char="ü"/>
            </a:pPr>
            <a:r>
              <a:rPr lang="he-IL" sz="1400" dirty="0" smtClean="0"/>
              <a:t>למה </a:t>
            </a:r>
            <a:r>
              <a:rPr lang="he-IL" sz="1400" dirty="0"/>
              <a:t>חז"ל מסיימים מילים ב-ן' סופית במקום ב-מ' סופית?</a:t>
            </a:r>
          </a:p>
          <a:p>
            <a:pPr marL="171450" indent="-171450" algn="just">
              <a:buFont typeface="Wingdings" pitchFamily="2" charset="2"/>
              <a:buChar char="ü"/>
            </a:pPr>
            <a:r>
              <a:rPr lang="he-IL" sz="1400" dirty="0" smtClean="0"/>
              <a:t>מהו </a:t>
            </a:r>
            <a:r>
              <a:rPr lang="he-IL" sz="1400" dirty="0"/>
              <a:t>התלמוד הירושלמי? מי זה העם? מי זה רבי לוי</a:t>
            </a:r>
            <a:r>
              <a:rPr lang="he-IL" sz="1400" dirty="0" smtClean="0"/>
              <a:t>?</a:t>
            </a:r>
          </a:p>
          <a:p>
            <a:pPr marL="171450" indent="-171450" algn="just">
              <a:buFont typeface="Wingdings" pitchFamily="2" charset="2"/>
              <a:buChar char="ü"/>
            </a:pPr>
            <a:r>
              <a:rPr lang="he-IL" sz="1400" dirty="0" smtClean="0"/>
              <a:t>למה </a:t>
            </a:r>
            <a:r>
              <a:rPr lang="he-IL" sz="1400" dirty="0"/>
              <a:t>פעם כתוב עדשים ופעם כתוב שעורים? </a:t>
            </a:r>
          </a:p>
        </p:txBody>
      </p:sp>
      <p:sp>
        <p:nvSpPr>
          <p:cNvPr id="34" name="TextBox 33"/>
          <p:cNvSpPr txBox="1"/>
          <p:nvPr/>
        </p:nvSpPr>
        <p:spPr>
          <a:xfrm>
            <a:off x="6660232" y="3645024"/>
            <a:ext cx="2452056" cy="3354765"/>
          </a:xfrm>
          <a:prstGeom prst="rect">
            <a:avLst/>
          </a:prstGeom>
          <a:noFill/>
        </p:spPr>
        <p:txBody>
          <a:bodyPr wrap="square" rtlCol="0">
            <a:spAutoFit/>
          </a:bodyPr>
          <a:lstStyle/>
          <a:p>
            <a:r>
              <a:rPr lang="he-IL" sz="2000" b="1" dirty="0" smtClean="0"/>
              <a:t>שיחה בשעת הסעודה:</a:t>
            </a:r>
          </a:p>
          <a:p>
            <a:endParaRPr lang="he-IL" sz="1200" dirty="0" smtClean="0"/>
          </a:p>
          <a:p>
            <a:r>
              <a:rPr lang="he-IL" sz="1400" u="sng" dirty="0" smtClean="0"/>
              <a:t>לכבוד </a:t>
            </a:r>
            <a:r>
              <a:rPr lang="he-IL" sz="1400" u="sng" dirty="0"/>
              <a:t>ר' לוי</a:t>
            </a:r>
            <a:r>
              <a:rPr lang="he-IL" sz="1400" dirty="0"/>
              <a:t>: לא הבנתי – אם העם ברח, למה אתה מפרש שהפלישתים הלכו נמוכים כמו עדשים? הרי הם ניצחו...</a:t>
            </a:r>
          </a:p>
          <a:p>
            <a:endParaRPr lang="he-IL" sz="1400" dirty="0"/>
          </a:p>
          <a:p>
            <a:r>
              <a:rPr lang="he-IL" sz="1400" u="sng" dirty="0"/>
              <a:t>חז"ל  שלום</a:t>
            </a:r>
            <a:r>
              <a:rPr lang="he-IL" sz="1400" dirty="0"/>
              <a:t>, יש לכם הרבה דמיון, אתם מחברים משלים יצירתיים, וככה מיישבים סתירות </a:t>
            </a:r>
            <a:r>
              <a:rPr lang="he-IL" sz="1400" dirty="0" smtClean="0"/>
              <a:t>שנמצאות בתנ"ך</a:t>
            </a:r>
            <a:r>
              <a:rPr lang="he-IL" sz="1400" dirty="0"/>
              <a:t>. </a:t>
            </a:r>
          </a:p>
          <a:p>
            <a:endParaRPr lang="he-IL" sz="1400" dirty="0"/>
          </a:p>
          <a:p>
            <a:r>
              <a:rPr lang="he-IL" sz="1400" u="sng" dirty="0" err="1"/>
              <a:t>לר</a:t>
            </a:r>
            <a:r>
              <a:rPr lang="he-IL" sz="1400" u="sng" dirty="0"/>
              <a:t>' לוי בוקר טוב</a:t>
            </a:r>
            <a:r>
              <a:rPr lang="he-IL" sz="1400" dirty="0"/>
              <a:t>, יש לכם מתכון למרק עדשים </a:t>
            </a:r>
            <a:r>
              <a:rPr lang="he-IL" sz="1400" dirty="0" smtClean="0"/>
              <a:t>עם לחם </a:t>
            </a:r>
            <a:r>
              <a:rPr lang="he-IL" sz="1400" dirty="0"/>
              <a:t>שעורים?</a:t>
            </a:r>
          </a:p>
          <a:p>
            <a:endParaRPr lang="he-IL" sz="1200" b="1" dirty="0" smtClean="0"/>
          </a:p>
        </p:txBody>
      </p:sp>
      <p:sp>
        <p:nvSpPr>
          <p:cNvPr id="35" name="TextBox 34"/>
          <p:cNvSpPr txBox="1"/>
          <p:nvPr/>
        </p:nvSpPr>
        <p:spPr>
          <a:xfrm>
            <a:off x="2771800" y="4941168"/>
            <a:ext cx="3960440" cy="1908215"/>
          </a:xfrm>
          <a:prstGeom prst="rect">
            <a:avLst/>
          </a:prstGeom>
          <a:noFill/>
        </p:spPr>
        <p:txBody>
          <a:bodyPr wrap="square" rtlCol="0">
            <a:spAutoFit/>
          </a:bodyPr>
          <a:lstStyle/>
          <a:p>
            <a:pPr lvl="0"/>
            <a:r>
              <a:rPr lang="he-IL" b="1" dirty="0" smtClean="0">
                <a:solidFill>
                  <a:prstClr val="black"/>
                </a:solidFill>
              </a:rPr>
              <a:t>דימוי חזותי</a:t>
            </a:r>
            <a:r>
              <a:rPr lang="he-IL" dirty="0" smtClean="0">
                <a:solidFill>
                  <a:prstClr val="black"/>
                </a:solidFill>
              </a:rPr>
              <a:t>: </a:t>
            </a: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r>
              <a:rPr lang="he-IL" sz="1600" b="1" dirty="0" smtClean="0">
                <a:solidFill>
                  <a:prstClr val="black"/>
                </a:solidFill>
              </a:rPr>
              <a:t>מתוך האינטרנט, אולי בעיתון אולי מן הדמיון.</a:t>
            </a:r>
            <a:endParaRPr lang="he-IL" sz="2400" b="1" dirty="0" smtClean="0">
              <a:solidFill>
                <a:prstClr val="black"/>
              </a:solidFill>
            </a:endParaRPr>
          </a:p>
        </p:txBody>
      </p:sp>
      <p:sp>
        <p:nvSpPr>
          <p:cNvPr id="36" name="TextBox 35"/>
          <p:cNvSpPr txBox="1"/>
          <p:nvPr/>
        </p:nvSpPr>
        <p:spPr>
          <a:xfrm>
            <a:off x="0" y="1124744"/>
            <a:ext cx="2735288" cy="3508653"/>
          </a:xfrm>
          <a:prstGeom prst="rect">
            <a:avLst/>
          </a:prstGeom>
          <a:noFill/>
        </p:spPr>
        <p:txBody>
          <a:bodyPr wrap="square" rtlCol="0">
            <a:spAutoFit/>
          </a:bodyPr>
          <a:lstStyle/>
          <a:p>
            <a:pPr lvl="0" algn="just"/>
            <a:r>
              <a:rPr lang="he-IL" b="1" dirty="0"/>
              <a:t>תבלינים: </a:t>
            </a:r>
            <a:endParaRPr lang="he-IL" b="1" dirty="0" smtClean="0"/>
          </a:p>
          <a:p>
            <a:pPr lvl="0" algn="just"/>
            <a:endParaRPr lang="he-IL" sz="1200" b="1" dirty="0"/>
          </a:p>
          <a:p>
            <a:r>
              <a:rPr lang="he-IL" sz="1200" u="sng" dirty="0" smtClean="0"/>
              <a:t>שפת </a:t>
            </a:r>
            <a:r>
              <a:rPr lang="he-IL" sz="1200" u="sng" dirty="0"/>
              <a:t>ימינו</a:t>
            </a:r>
            <a:r>
              <a:rPr lang="he-IL" sz="1200" dirty="0"/>
              <a:t>: במקום אחד בתנ"ך כתוב שהיו בשדה עדשים ובמקום אחר </a:t>
            </a:r>
            <a:r>
              <a:rPr lang="he-IL" sz="1200" dirty="0" smtClean="0"/>
              <a:t>מספרים </a:t>
            </a:r>
            <a:r>
              <a:rPr lang="he-IL" sz="1200" dirty="0"/>
              <a:t>על אותו מקרה בדיוק,  מלחמה עם הפלישתים, אבל כותבים שזה קרה בשדה של שעורים. אז איפה זה קרה באמת?</a:t>
            </a:r>
          </a:p>
          <a:p>
            <a:r>
              <a:rPr lang="he-IL" sz="1200" u="sng" dirty="0" smtClean="0"/>
              <a:t>בחרוזים</a:t>
            </a:r>
            <a:r>
              <a:rPr lang="he-IL" sz="1200" dirty="0"/>
              <a:t>: שדה של עדשים או שדה של שעורים? לפעמים הסופרים מתבלבלים בסיפורים...; אולי ישראל היו מנצחים את הפלישתים – אם הקרב היה בשדה של חיטים?</a:t>
            </a:r>
          </a:p>
          <a:p>
            <a:r>
              <a:rPr lang="he-IL" sz="1200" u="sng" dirty="0" smtClean="0"/>
              <a:t>משפט </a:t>
            </a:r>
            <a:r>
              <a:rPr lang="he-IL" sz="1200" u="sng" dirty="0"/>
              <a:t>המשך</a:t>
            </a:r>
            <a:r>
              <a:rPr lang="he-IL" sz="1200" dirty="0"/>
              <a:t>: ומאז, לזכר המלחמה הקשה, אוכלים </a:t>
            </a:r>
            <a:r>
              <a:rPr lang="he-IL" sz="1200" dirty="0" smtClean="0"/>
              <a:t>כל שנה באותו </a:t>
            </a:r>
            <a:r>
              <a:rPr lang="he-IL" sz="1200" dirty="0"/>
              <a:t>יום ארוחה בריאה: מרק עדשים ולחם שעורים. </a:t>
            </a:r>
          </a:p>
          <a:p>
            <a:r>
              <a:rPr lang="he-IL" sz="1200" u="sng" dirty="0"/>
              <a:t>סיפור דמיוני</a:t>
            </a:r>
            <a:r>
              <a:rPr lang="he-IL" sz="1200" dirty="0"/>
              <a:t>: פעם איש אחד אכל המון </a:t>
            </a:r>
            <a:r>
              <a:rPr lang="he-IL" sz="1200" dirty="0" smtClean="0"/>
              <a:t>שעורים, </a:t>
            </a:r>
            <a:r>
              <a:rPr lang="he-IL" sz="1200" dirty="0"/>
              <a:t>הוא חשב שזה יישר לו את הגב. ...</a:t>
            </a:r>
          </a:p>
          <a:p>
            <a:pPr lvl="0" algn="just"/>
            <a:endParaRPr lang="he-IL" sz="1200" dirty="0" smtClean="0">
              <a:solidFill>
                <a:prstClr val="black"/>
              </a:solidFill>
            </a:endParaRPr>
          </a:p>
        </p:txBody>
      </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985711" y="1414517"/>
            <a:ext cx="3532617" cy="3570208"/>
          </a:xfrm>
          <a:prstGeom prst="rect">
            <a:avLst/>
          </a:prstGeom>
          <a:noFill/>
          <a:ln w="19050">
            <a:solidFill>
              <a:schemeClr val="tx2">
                <a:lumMod val="75000"/>
              </a:schemeClr>
            </a:solidFill>
          </a:ln>
        </p:spPr>
        <p:txBody>
          <a:bodyPr wrap="square" rtlCol="1">
            <a:spAutoFit/>
          </a:bodyPr>
          <a:lstStyle/>
          <a:p>
            <a:r>
              <a:rPr lang="he-IL" b="1" u="sng" dirty="0" smtClean="0">
                <a:solidFill>
                  <a:srgbClr val="002060"/>
                </a:solidFill>
              </a:rPr>
              <a:t>בשמואל </a:t>
            </a:r>
            <a:r>
              <a:rPr lang="he-IL" b="1" u="sng" dirty="0">
                <a:solidFill>
                  <a:srgbClr val="002060"/>
                </a:solidFill>
              </a:rPr>
              <a:t>ב</a:t>
            </a:r>
            <a:r>
              <a:rPr lang="he-IL" b="1" u="sng" dirty="0" smtClean="0">
                <a:solidFill>
                  <a:srgbClr val="002060"/>
                </a:solidFill>
              </a:rPr>
              <a:t>' כתוב</a:t>
            </a:r>
            <a:r>
              <a:rPr lang="he-IL" b="1" dirty="0" smtClean="0">
                <a:solidFill>
                  <a:srgbClr val="002060"/>
                </a:solidFill>
              </a:rPr>
              <a:t>: "וַיֵּאָסְפוּ </a:t>
            </a:r>
            <a:r>
              <a:rPr lang="he-IL" b="1" dirty="0" err="1">
                <a:solidFill>
                  <a:srgbClr val="002060"/>
                </a:solidFill>
              </a:rPr>
              <a:t>פְלִשְׁתִּים</a:t>
            </a:r>
            <a:r>
              <a:rPr lang="he-IL" b="1" dirty="0">
                <a:solidFill>
                  <a:srgbClr val="002060"/>
                </a:solidFill>
              </a:rPr>
              <a:t> </a:t>
            </a:r>
            <a:r>
              <a:rPr lang="he-IL" b="1" dirty="0" smtClean="0">
                <a:solidFill>
                  <a:srgbClr val="002060"/>
                </a:solidFill>
              </a:rPr>
              <a:t>... וַתְּהִי </a:t>
            </a:r>
            <a:r>
              <a:rPr lang="he-IL" b="1" dirty="0">
                <a:solidFill>
                  <a:srgbClr val="002060"/>
                </a:solidFill>
              </a:rPr>
              <a:t>שָׁם חֶלְקַת הַשָּׂדֶה מְלֵאָה </a:t>
            </a:r>
            <a:r>
              <a:rPr lang="he-IL" b="1" dirty="0" smtClean="0">
                <a:solidFill>
                  <a:srgbClr val="002060"/>
                </a:solidFill>
              </a:rPr>
              <a:t>עֲדָשִׁים, וְהָעָם </a:t>
            </a:r>
            <a:r>
              <a:rPr lang="he-IL" b="1" dirty="0">
                <a:solidFill>
                  <a:srgbClr val="002060"/>
                </a:solidFill>
              </a:rPr>
              <a:t>נָס מִפְּנֵי </a:t>
            </a:r>
            <a:r>
              <a:rPr lang="he-IL" b="1" dirty="0" err="1">
                <a:solidFill>
                  <a:srgbClr val="002060"/>
                </a:solidFill>
              </a:rPr>
              <a:t>פְלִשְׁתִּים</a:t>
            </a:r>
            <a:r>
              <a:rPr lang="he-IL" b="1" dirty="0" smtClean="0">
                <a:solidFill>
                  <a:srgbClr val="002060"/>
                </a:solidFill>
              </a:rPr>
              <a:t>". </a:t>
            </a:r>
          </a:p>
          <a:p>
            <a:endParaRPr lang="he-IL" b="1" u="sng" dirty="0">
              <a:solidFill>
                <a:srgbClr val="002060"/>
              </a:solidFill>
            </a:endParaRPr>
          </a:p>
          <a:p>
            <a:r>
              <a:rPr lang="he-IL" b="1" u="sng" dirty="0" smtClean="0">
                <a:solidFill>
                  <a:srgbClr val="002060"/>
                </a:solidFill>
              </a:rPr>
              <a:t>אבל בדברי הימים כתוב</a:t>
            </a:r>
            <a:r>
              <a:rPr lang="he-IL" b="1" dirty="0" smtClean="0">
                <a:solidFill>
                  <a:srgbClr val="002060"/>
                </a:solidFill>
              </a:rPr>
              <a:t>: "</a:t>
            </a:r>
            <a:r>
              <a:rPr lang="he-IL" b="1" dirty="0" err="1" smtClean="0">
                <a:solidFill>
                  <a:srgbClr val="002060"/>
                </a:solidFill>
              </a:rPr>
              <a:t>וְהַפְּלִשְׁתִּים</a:t>
            </a:r>
            <a:r>
              <a:rPr lang="he-IL" b="1" dirty="0" smtClean="0">
                <a:solidFill>
                  <a:srgbClr val="002060"/>
                </a:solidFill>
              </a:rPr>
              <a:t> </a:t>
            </a:r>
            <a:r>
              <a:rPr lang="he-IL" b="1" dirty="0">
                <a:solidFill>
                  <a:srgbClr val="002060"/>
                </a:solidFill>
              </a:rPr>
              <a:t>נֶאֶסְפוּ שָׁם לַמִּלְחָמָה וַתְּהִי חֶלְקַת הַשָּׂדֶה מְלֵאָה שְׂעוֹרִים וְהָעָם נָסוּ מִפְּנֵי </a:t>
            </a:r>
            <a:r>
              <a:rPr lang="he-IL" b="1" dirty="0" err="1" smtClean="0">
                <a:solidFill>
                  <a:srgbClr val="002060"/>
                </a:solidFill>
              </a:rPr>
              <a:t>פְלִשְׁתִּים</a:t>
            </a:r>
            <a:r>
              <a:rPr lang="he-IL" b="1" dirty="0" smtClean="0">
                <a:solidFill>
                  <a:srgbClr val="002060"/>
                </a:solidFill>
              </a:rPr>
              <a:t>." </a:t>
            </a:r>
          </a:p>
          <a:p>
            <a:endParaRPr lang="he-IL" b="1" dirty="0" smtClean="0">
              <a:solidFill>
                <a:srgbClr val="002060"/>
              </a:solidFill>
            </a:endParaRPr>
          </a:p>
          <a:p>
            <a:r>
              <a:rPr lang="he-IL" b="1" u="sng" dirty="0" smtClean="0">
                <a:solidFill>
                  <a:srgbClr val="002060"/>
                </a:solidFill>
              </a:rPr>
              <a:t>רבי לוי מיישב את הסתירה</a:t>
            </a:r>
            <a:r>
              <a:rPr lang="he-IL" b="1" dirty="0" smtClean="0">
                <a:solidFill>
                  <a:srgbClr val="002060"/>
                </a:solidFill>
              </a:rPr>
              <a:t>: </a:t>
            </a:r>
            <a:r>
              <a:rPr lang="he-IL" b="1" dirty="0">
                <a:solidFill>
                  <a:srgbClr val="002060"/>
                </a:solidFill>
              </a:rPr>
              <a:t>"אלו הן הפלישתים: שהיו באין </a:t>
            </a:r>
            <a:r>
              <a:rPr lang="he-IL" b="1" dirty="0" err="1">
                <a:solidFill>
                  <a:srgbClr val="002060"/>
                </a:solidFill>
              </a:rPr>
              <a:t>זקופין</a:t>
            </a:r>
            <a:r>
              <a:rPr lang="he-IL" b="1" dirty="0">
                <a:solidFill>
                  <a:srgbClr val="002060"/>
                </a:solidFill>
              </a:rPr>
              <a:t> </a:t>
            </a:r>
            <a:r>
              <a:rPr lang="he-IL" b="1" dirty="0" err="1">
                <a:solidFill>
                  <a:srgbClr val="002060"/>
                </a:solidFill>
              </a:rPr>
              <a:t>כשעורין</a:t>
            </a:r>
            <a:r>
              <a:rPr lang="he-IL" b="1" dirty="0">
                <a:solidFill>
                  <a:srgbClr val="002060"/>
                </a:solidFill>
              </a:rPr>
              <a:t> </a:t>
            </a:r>
            <a:r>
              <a:rPr lang="he-IL" b="1" dirty="0" err="1">
                <a:solidFill>
                  <a:srgbClr val="002060"/>
                </a:solidFill>
              </a:rPr>
              <a:t>והולכין</a:t>
            </a:r>
            <a:r>
              <a:rPr lang="he-IL" b="1" dirty="0">
                <a:solidFill>
                  <a:srgbClr val="002060"/>
                </a:solidFill>
              </a:rPr>
              <a:t> להן </a:t>
            </a:r>
            <a:r>
              <a:rPr lang="he-IL" b="1" dirty="0" err="1">
                <a:solidFill>
                  <a:srgbClr val="002060"/>
                </a:solidFill>
              </a:rPr>
              <a:t>נמוכין</a:t>
            </a:r>
            <a:r>
              <a:rPr lang="he-IL" b="1" dirty="0">
                <a:solidFill>
                  <a:srgbClr val="002060"/>
                </a:solidFill>
              </a:rPr>
              <a:t> </a:t>
            </a:r>
            <a:r>
              <a:rPr lang="he-IL" b="1" dirty="0" err="1">
                <a:solidFill>
                  <a:srgbClr val="002060"/>
                </a:solidFill>
              </a:rPr>
              <a:t>כעדשין</a:t>
            </a:r>
            <a:r>
              <a:rPr lang="he-IL" b="1" dirty="0">
                <a:solidFill>
                  <a:srgbClr val="002060"/>
                </a:solidFill>
              </a:rPr>
              <a:t>". </a:t>
            </a:r>
            <a:r>
              <a:rPr lang="he-IL" sz="1000" dirty="0" smtClean="0"/>
              <a:t>תלמוד ירושלמי</a:t>
            </a:r>
            <a:endParaRPr lang="he-IL" dirty="0" smtClean="0"/>
          </a:p>
        </p:txBody>
      </p:sp>
      <p:sp>
        <p:nvSpPr>
          <p:cNvPr id="11" name="TextBox 10"/>
          <p:cNvSpPr txBox="1"/>
          <p:nvPr/>
        </p:nvSpPr>
        <p:spPr>
          <a:xfrm>
            <a:off x="109642" y="83239"/>
            <a:ext cx="432048" cy="369332"/>
          </a:xfrm>
          <a:prstGeom prst="rect">
            <a:avLst/>
          </a:prstGeom>
          <a:noFill/>
        </p:spPr>
        <p:txBody>
          <a:bodyPr wrap="square" rtlCol="1">
            <a:spAutoFit/>
          </a:bodyPr>
          <a:lstStyle/>
          <a:p>
            <a:r>
              <a:rPr lang="he-IL" dirty="0" smtClean="0"/>
              <a:t>5</a:t>
            </a:r>
            <a:endParaRPr lang="he-IL" dirty="0"/>
          </a:p>
        </p:txBody>
      </p:sp>
    </p:spTree>
    <p:extLst>
      <p:ext uri="{BB962C8B-B14F-4D97-AF65-F5344CB8AC3E}">
        <p14:creationId xmlns:p14="http://schemas.microsoft.com/office/powerpoint/2010/main" val="32527644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3724096"/>
          </a:xfrm>
          <a:prstGeom prst="rect">
            <a:avLst/>
          </a:prstGeom>
          <a:noFill/>
          <a:ln w="6350">
            <a:noFill/>
          </a:ln>
        </p:spPr>
        <p:txBody>
          <a:bodyPr wrap="square" rtlCol="1">
            <a:spAutoFit/>
          </a:bodyPr>
          <a:lstStyle/>
          <a:p>
            <a:r>
              <a:rPr lang="he-IL" b="1" dirty="0" smtClean="0"/>
              <a:t>דעת גדולים</a:t>
            </a:r>
            <a:r>
              <a:rPr lang="he-IL" dirty="0" smtClean="0"/>
              <a:t>:</a:t>
            </a:r>
          </a:p>
          <a:p>
            <a:r>
              <a:rPr lang="he-IL" sz="1200" dirty="0" smtClean="0"/>
              <a:t> </a:t>
            </a:r>
            <a:endParaRPr lang="he-IL" sz="1200" dirty="0"/>
          </a:p>
          <a:p>
            <a:endParaRPr lang="he-IL" sz="1200" dirty="0"/>
          </a:p>
          <a:p>
            <a:pPr marL="171450" indent="-171450">
              <a:buFont typeface="Wingdings" pitchFamily="2" charset="2"/>
              <a:buChar char="ü"/>
            </a:pPr>
            <a:r>
              <a:rPr lang="he-IL" sz="1400" dirty="0"/>
              <a:t>מה נחשב בעיניכם להתנהגות גסת רוח באוכל, לרעבתנות </a:t>
            </a:r>
            <a:r>
              <a:rPr lang="he-IL" sz="1400" dirty="0" smtClean="0"/>
              <a:t>ולגרגרנות</a:t>
            </a:r>
            <a:r>
              <a:rPr lang="he-IL" sz="1400" dirty="0"/>
              <a:t>?</a:t>
            </a:r>
          </a:p>
          <a:p>
            <a:pPr marL="171450" indent="-171450">
              <a:buFont typeface="Wingdings" pitchFamily="2" charset="2"/>
              <a:buChar char="ü"/>
            </a:pPr>
            <a:endParaRPr lang="he-IL" sz="1400" dirty="0"/>
          </a:p>
          <a:p>
            <a:pPr marL="171450" indent="-171450">
              <a:buFont typeface="Wingdings" pitchFamily="2" charset="2"/>
              <a:buChar char="ü"/>
            </a:pPr>
            <a:r>
              <a:rPr lang="he-IL" sz="1400" dirty="0"/>
              <a:t>חזרתם הביתה מיום ארוך, שבו לא הזדמן לכם לאכול ארוחה מסודרת, ואתם רעבים מאוד. איך תרגיעו את הרעב? </a:t>
            </a:r>
          </a:p>
          <a:p>
            <a:pPr marL="171450" indent="-171450">
              <a:buFont typeface="Wingdings" pitchFamily="2" charset="2"/>
              <a:buChar char="ü"/>
            </a:pPr>
            <a:endParaRPr lang="he-IL" sz="1200" b="1"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a:p>
        </p:txBody>
      </p:sp>
      <p:sp>
        <p:nvSpPr>
          <p:cNvPr id="40" name="TextBox 39"/>
          <p:cNvSpPr txBox="1"/>
          <p:nvPr/>
        </p:nvSpPr>
        <p:spPr>
          <a:xfrm>
            <a:off x="107504" y="611396"/>
            <a:ext cx="3816424" cy="369332"/>
          </a:xfrm>
          <a:prstGeom prst="rect">
            <a:avLst/>
          </a:prstGeom>
          <a:noFill/>
        </p:spPr>
        <p:txBody>
          <a:bodyPr wrap="square" rtlCol="1">
            <a:spAutoFit/>
          </a:bodyPr>
          <a:lstStyle/>
          <a:p>
            <a:pPr algn="l"/>
            <a:r>
              <a:rPr lang="he-IL" sz="900" dirty="0" smtClean="0"/>
              <a:t>תכנית </a:t>
            </a:r>
            <a:r>
              <a:rPr lang="he-IL" sz="900" b="1" dirty="0" smtClean="0"/>
              <a:t>ניחוחות קדומים</a:t>
            </a:r>
            <a:r>
              <a:rPr lang="he-IL" sz="900" dirty="0" smtClean="0"/>
              <a:t>, בי"ס גיבורי ישראל, ת"א.</a:t>
            </a:r>
          </a:p>
          <a:p>
            <a:pPr algn="l"/>
            <a:r>
              <a:rPr lang="he-IL" sz="900" dirty="0" err="1" smtClean="0"/>
              <a:t>ה.ל.א</a:t>
            </a:r>
            <a:r>
              <a:rPr lang="he-IL" sz="900" dirty="0" smtClean="0"/>
              <a:t>. 2012 בזיקה לנושא השנתי</a:t>
            </a:r>
            <a:endParaRPr lang="he-IL" sz="900" dirty="0"/>
          </a:p>
        </p:txBody>
      </p:sp>
      <p:sp>
        <p:nvSpPr>
          <p:cNvPr id="4" name="TextBox 3"/>
          <p:cNvSpPr txBox="1"/>
          <p:nvPr/>
        </p:nvSpPr>
        <p:spPr>
          <a:xfrm>
            <a:off x="1138074" y="548680"/>
            <a:ext cx="7970430" cy="523220"/>
          </a:xfrm>
          <a:prstGeom prst="rect">
            <a:avLst/>
          </a:prstGeom>
          <a:noFill/>
        </p:spPr>
        <p:txBody>
          <a:bodyPr wrap="square" rtlCol="1">
            <a:spAutoFit/>
          </a:bodyPr>
          <a:lstStyle/>
          <a:p>
            <a:r>
              <a:rPr lang="he-IL" sz="2800" b="1" dirty="0" smtClean="0"/>
              <a:t>אכול בנימוס ולא בגסות! על תהיה גרגרן!</a:t>
            </a:r>
            <a:endParaRPr lang="he-IL" sz="2800" b="1"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t>כ </a:t>
            </a:r>
            <a:r>
              <a:rPr lang="he-IL" sz="2800" dirty="0"/>
              <a:t>ז ה  ר א ה  ו ח ד ש </a:t>
            </a:r>
            <a:endParaRPr lang="he-IL" sz="3200" dirty="0"/>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276999"/>
          </a:xfrm>
          <a:prstGeom prst="rect">
            <a:avLst/>
          </a:prstGeom>
        </p:spPr>
        <p:txBody>
          <a:bodyPr>
            <a:spAutoFit/>
          </a:bodyPr>
          <a:lstStyle/>
          <a:p>
            <a:endParaRPr lang="he-IL" sz="1200" dirty="0"/>
          </a:p>
        </p:txBody>
      </p:sp>
      <p:sp>
        <p:nvSpPr>
          <p:cNvPr id="17" name="TextBox 16"/>
          <p:cNvSpPr txBox="1"/>
          <p:nvPr/>
        </p:nvSpPr>
        <p:spPr>
          <a:xfrm>
            <a:off x="6767800" y="1124744"/>
            <a:ext cx="2340704" cy="2262158"/>
          </a:xfrm>
          <a:prstGeom prst="rect">
            <a:avLst/>
          </a:prstGeom>
          <a:noFill/>
        </p:spPr>
        <p:txBody>
          <a:bodyPr wrap="square" rtlCol="0">
            <a:spAutoFit/>
          </a:bodyPr>
          <a:lstStyle/>
          <a:p>
            <a:pPr algn="just"/>
            <a:r>
              <a:rPr lang="he-IL" b="1" dirty="0" smtClean="0"/>
              <a:t>אגוזים לפיצוח: </a:t>
            </a:r>
          </a:p>
          <a:p>
            <a:pPr marL="171450" indent="-171450" algn="just">
              <a:buFont typeface="Wingdings" pitchFamily="2" charset="2"/>
              <a:buChar char="ü"/>
            </a:pPr>
            <a:endParaRPr lang="he-IL" sz="1100" b="1" dirty="0" smtClean="0"/>
          </a:p>
          <a:p>
            <a:pPr marL="171450" indent="-171450">
              <a:buFont typeface="Wingdings" pitchFamily="2" charset="2"/>
              <a:buChar char="ü"/>
            </a:pPr>
            <a:r>
              <a:rPr lang="he-IL" sz="1400" dirty="0"/>
              <a:t>מילים לא מובנות: גרגרן, דרך ארץ, מגסי הרוח</a:t>
            </a:r>
          </a:p>
          <a:p>
            <a:pPr marL="171450" indent="-171450">
              <a:buFont typeface="Wingdings" pitchFamily="2" charset="2"/>
              <a:buChar char="ü"/>
            </a:pPr>
            <a:endParaRPr lang="he-IL" sz="1400" dirty="0"/>
          </a:p>
          <a:p>
            <a:pPr marL="171450" indent="-171450">
              <a:buFont typeface="Wingdings" pitchFamily="2" charset="2"/>
              <a:buChar char="ü"/>
            </a:pPr>
            <a:r>
              <a:rPr lang="he-IL" sz="1400" dirty="0"/>
              <a:t>מהו ספר האגדה, מי חיבר אותו?</a:t>
            </a:r>
          </a:p>
          <a:p>
            <a:pPr marL="171450" indent="-171450">
              <a:buFont typeface="Wingdings" pitchFamily="2" charset="2"/>
              <a:buChar char="ü"/>
            </a:pPr>
            <a:endParaRPr lang="he-IL" sz="1400" dirty="0"/>
          </a:p>
          <a:p>
            <a:pPr marL="171450" indent="-171450">
              <a:buFont typeface="Wingdings" pitchFamily="2" charset="2"/>
              <a:buChar char="ü"/>
            </a:pPr>
            <a:r>
              <a:rPr lang="he-IL" sz="1400" dirty="0"/>
              <a:t>מה זה חשוב איזה חלק בלחם אוכלים?</a:t>
            </a:r>
          </a:p>
        </p:txBody>
      </p:sp>
      <p:sp>
        <p:nvSpPr>
          <p:cNvPr id="34" name="TextBox 33"/>
          <p:cNvSpPr txBox="1"/>
          <p:nvPr/>
        </p:nvSpPr>
        <p:spPr>
          <a:xfrm>
            <a:off x="6660232" y="3645024"/>
            <a:ext cx="2452056" cy="3385542"/>
          </a:xfrm>
          <a:prstGeom prst="rect">
            <a:avLst/>
          </a:prstGeom>
          <a:noFill/>
        </p:spPr>
        <p:txBody>
          <a:bodyPr wrap="square" rtlCol="0">
            <a:spAutoFit/>
          </a:bodyPr>
          <a:lstStyle/>
          <a:p>
            <a:r>
              <a:rPr lang="he-IL" sz="2000" b="1" dirty="0" smtClean="0"/>
              <a:t>שיחה בשעת הסעודה:</a:t>
            </a:r>
          </a:p>
          <a:p>
            <a:endParaRPr lang="he-IL" sz="1200" dirty="0" smtClean="0"/>
          </a:p>
          <a:p>
            <a:r>
              <a:rPr lang="he-IL" sz="1400" u="sng" dirty="0" smtClean="0"/>
              <a:t>חז"ל </a:t>
            </a:r>
            <a:r>
              <a:rPr lang="he-IL" sz="1400" u="sng" dirty="0"/>
              <a:t>שלום ובתיאבון</a:t>
            </a:r>
            <a:r>
              <a:rPr lang="he-IL" sz="1400" dirty="0"/>
              <a:t>, רואים שהיו אצלכם הרבה רעבתנים וגרגרנים...</a:t>
            </a:r>
          </a:p>
          <a:p>
            <a:endParaRPr lang="he-IL" sz="1400" dirty="0"/>
          </a:p>
          <a:p>
            <a:r>
              <a:rPr lang="he-IL" sz="1400" u="sng" dirty="0"/>
              <a:t>חז"ל  שלום</a:t>
            </a:r>
            <a:r>
              <a:rPr lang="he-IL" sz="1400" dirty="0"/>
              <a:t>, מפתיע שלפני אלפיים שנה קבעתם כללי אכילה ונימוסים, שמתאימים גם להיום. תודה.</a:t>
            </a:r>
          </a:p>
          <a:p>
            <a:r>
              <a:rPr lang="he-IL" sz="1400" u="sng" dirty="0" smtClean="0"/>
              <a:t>חז"ל בתיאבון גם לכם</a:t>
            </a:r>
            <a:r>
              <a:rPr lang="he-IL" sz="1400" dirty="0" smtClean="0"/>
              <a:t>, </a:t>
            </a:r>
            <a:r>
              <a:rPr lang="he-IL" sz="1400" dirty="0"/>
              <a:t>החלק הרך של הלחם הוא הכי טעים, מה שקשה זה להתאפק ולא לאכול מזה יותר מדי...</a:t>
            </a:r>
          </a:p>
          <a:p>
            <a:endParaRPr lang="he-IL" sz="1400" dirty="0" smtClean="0"/>
          </a:p>
        </p:txBody>
      </p:sp>
      <p:sp>
        <p:nvSpPr>
          <p:cNvPr id="35" name="TextBox 34"/>
          <p:cNvSpPr txBox="1"/>
          <p:nvPr/>
        </p:nvSpPr>
        <p:spPr>
          <a:xfrm>
            <a:off x="2771800" y="4941168"/>
            <a:ext cx="3960440" cy="1908215"/>
          </a:xfrm>
          <a:prstGeom prst="rect">
            <a:avLst/>
          </a:prstGeom>
          <a:noFill/>
        </p:spPr>
        <p:txBody>
          <a:bodyPr wrap="square" rtlCol="0">
            <a:spAutoFit/>
          </a:bodyPr>
          <a:lstStyle/>
          <a:p>
            <a:pPr lvl="0"/>
            <a:r>
              <a:rPr lang="he-IL" b="1" dirty="0" smtClean="0">
                <a:solidFill>
                  <a:prstClr val="black"/>
                </a:solidFill>
              </a:rPr>
              <a:t>דימוי חזותי</a:t>
            </a:r>
            <a:r>
              <a:rPr lang="he-IL" dirty="0" smtClean="0">
                <a:solidFill>
                  <a:prstClr val="black"/>
                </a:solidFill>
              </a:rPr>
              <a:t>: </a:t>
            </a: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r>
              <a:rPr lang="he-IL" sz="1600" b="1" dirty="0" smtClean="0">
                <a:solidFill>
                  <a:prstClr val="black"/>
                </a:solidFill>
              </a:rPr>
              <a:t>מתוך האינטרנט, אולי בעיתון אולי מן </a:t>
            </a:r>
            <a:r>
              <a:rPr lang="he-IL" sz="1600" b="1" dirty="0" err="1" smtClean="0">
                <a:solidFill>
                  <a:prstClr val="black"/>
                </a:solidFill>
              </a:rPr>
              <a:t>הדימיון</a:t>
            </a:r>
            <a:r>
              <a:rPr lang="he-IL" sz="1600" b="1" dirty="0" smtClean="0">
                <a:solidFill>
                  <a:prstClr val="black"/>
                </a:solidFill>
              </a:rPr>
              <a:t>.</a:t>
            </a:r>
            <a:endParaRPr lang="he-IL" sz="2400" b="1" dirty="0" smtClean="0">
              <a:solidFill>
                <a:prstClr val="black"/>
              </a:solidFill>
            </a:endParaRPr>
          </a:p>
        </p:txBody>
      </p:sp>
      <p:sp>
        <p:nvSpPr>
          <p:cNvPr id="36" name="TextBox 35"/>
          <p:cNvSpPr txBox="1"/>
          <p:nvPr/>
        </p:nvSpPr>
        <p:spPr>
          <a:xfrm>
            <a:off x="0" y="1124744"/>
            <a:ext cx="2735288" cy="3293209"/>
          </a:xfrm>
          <a:prstGeom prst="rect">
            <a:avLst/>
          </a:prstGeom>
          <a:noFill/>
        </p:spPr>
        <p:txBody>
          <a:bodyPr wrap="square" rtlCol="0">
            <a:spAutoFit/>
          </a:bodyPr>
          <a:lstStyle/>
          <a:p>
            <a:pPr lvl="0" algn="just"/>
            <a:r>
              <a:rPr lang="he-IL" b="1" dirty="0"/>
              <a:t>תבלינים: </a:t>
            </a:r>
            <a:endParaRPr lang="he-IL" b="1" dirty="0" smtClean="0"/>
          </a:p>
          <a:p>
            <a:pPr lvl="0" algn="just"/>
            <a:endParaRPr lang="he-IL" sz="1200" b="1" dirty="0"/>
          </a:p>
          <a:p>
            <a:r>
              <a:rPr lang="he-IL" sz="1200" b="1" u="sng" dirty="0"/>
              <a:t>שפת ימינו</a:t>
            </a:r>
            <a:r>
              <a:rPr lang="he-IL" sz="1200" b="1" dirty="0"/>
              <a:t>: לא מנומס לבצוע ביד מן החלק הרך של הלחם ולהחזיק בו כאילו זה ביצה. לא מנומס לשתות מהר מדי והרבה מדי, אלא לאט ומעט. מי שלא מקפיד על נימוסי אכילה – הוא גס רוח, כנראה גם בדברים אחרים.</a:t>
            </a:r>
          </a:p>
          <a:p>
            <a:endParaRPr lang="he-IL" sz="1200" b="1" dirty="0"/>
          </a:p>
          <a:p>
            <a:r>
              <a:rPr lang="he-IL" sz="1200" b="1" u="sng" dirty="0"/>
              <a:t>בחרוזים</a:t>
            </a:r>
            <a:r>
              <a:rPr lang="he-IL" sz="1200" b="1" dirty="0"/>
              <a:t>: לא בבת אחת – שתה כוסך לאט; אכול מעט מן המזון שניתן, שלא יגידו שאתה רעבתן.</a:t>
            </a:r>
          </a:p>
          <a:p>
            <a:endParaRPr lang="he-IL" sz="1200" b="1" dirty="0"/>
          </a:p>
          <a:p>
            <a:r>
              <a:rPr lang="he-IL" sz="1200" b="1" u="sng" dirty="0"/>
              <a:t>משפט המשך</a:t>
            </a:r>
            <a:r>
              <a:rPr lang="he-IL" sz="1200" b="1" dirty="0"/>
              <a:t>: ... כי מי שאוכל ושותה בגסות רוח, לא נעים לאכול לידו</a:t>
            </a:r>
            <a:r>
              <a:rPr lang="he-IL" sz="1200" b="1" dirty="0" smtClean="0"/>
              <a:t>.</a:t>
            </a:r>
          </a:p>
          <a:p>
            <a:endParaRPr lang="he-IL" sz="1200" b="1" dirty="0"/>
          </a:p>
          <a:p>
            <a:r>
              <a:rPr lang="he-IL" sz="1200" b="1" dirty="0"/>
              <a:t>סיפור דמיוני</a:t>
            </a:r>
            <a:r>
              <a:rPr lang="he-IL" sz="1200" b="1" u="sng" dirty="0"/>
              <a:t>: </a:t>
            </a:r>
            <a:r>
              <a:rPr lang="he-IL" sz="1200" b="1" dirty="0"/>
              <a:t>...</a:t>
            </a:r>
            <a:endParaRPr lang="he-IL" sz="1200" dirty="0"/>
          </a:p>
        </p:txBody>
      </p:sp>
      <p:grpSp>
        <p:nvGrpSpPr>
          <p:cNvPr id="6" name="Group 5"/>
          <p:cNvGrpSpPr/>
          <p:nvPr/>
        </p:nvGrpSpPr>
        <p:grpSpPr>
          <a:xfrm>
            <a:off x="3285985" y="4779706"/>
            <a:ext cx="799668" cy="434245"/>
            <a:chOff x="3285985" y="4779706"/>
            <a:chExt cx="799668" cy="434245"/>
          </a:xfrm>
        </p:grpSpPr>
        <p:sp>
          <p:nvSpPr>
            <p:cNvPr id="28" name="Curved Right Arrow 27"/>
            <p:cNvSpPr/>
            <p:nvPr/>
          </p:nvSpPr>
          <p:spPr>
            <a:xfrm rot="8018420" flipH="1">
              <a:off x="3537985" y="4527706"/>
              <a:ext cx="288000" cy="792000"/>
            </a:xfrm>
            <a:prstGeom prst="curvedRightArrow">
              <a:avLst>
                <a:gd name="adj1" fmla="val 25000"/>
                <a:gd name="adj2" fmla="val 88788"/>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38" name="Isosceles Triangle 37"/>
            <p:cNvSpPr/>
            <p:nvPr/>
          </p:nvSpPr>
          <p:spPr>
            <a:xfrm rot="2768832">
              <a:off x="3905653" y="5033951"/>
              <a:ext cx="288000" cy="72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618048" y="2213165"/>
            <a:ext cx="873832" cy="495755"/>
            <a:chOff x="1673109" y="2966187"/>
            <a:chExt cx="1555530" cy="913038"/>
          </a:xfrm>
        </p:grpSpPr>
        <p:sp>
          <p:nvSpPr>
            <p:cNvPr id="31" name="Curved Right Arrow 30"/>
            <p:cNvSpPr/>
            <p:nvPr/>
          </p:nvSpPr>
          <p:spPr>
            <a:xfrm rot="3115868" flipH="1">
              <a:off x="2212664" y="2863250"/>
              <a:ext cx="476420" cy="155553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26" name="Isosceles Triangle 25"/>
            <p:cNvSpPr/>
            <p:nvPr/>
          </p:nvSpPr>
          <p:spPr>
            <a:xfrm rot="19893161">
              <a:off x="2657793" y="2966187"/>
              <a:ext cx="468000" cy="14401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7" name="Group 6"/>
          <p:cNvGrpSpPr/>
          <p:nvPr/>
        </p:nvGrpSpPr>
        <p:grpSpPr>
          <a:xfrm rot="19132076">
            <a:off x="2339400" y="4662076"/>
            <a:ext cx="1008112" cy="560831"/>
            <a:chOff x="1654946" y="4547428"/>
            <a:chExt cx="1543014" cy="787862"/>
          </a:xfrm>
        </p:grpSpPr>
        <p:sp>
          <p:nvSpPr>
            <p:cNvPr id="30" name="Curved Right Arrow 29"/>
            <p:cNvSpPr/>
            <p:nvPr/>
          </p:nvSpPr>
          <p:spPr>
            <a:xfrm rot="4169000" flipH="1">
              <a:off x="2183264" y="4327718"/>
              <a:ext cx="479254" cy="153589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7" name="Isosceles Triangle 36"/>
            <p:cNvSpPr/>
            <p:nvPr/>
          </p:nvSpPr>
          <p:spPr>
            <a:xfrm rot="20291022">
              <a:off x="2801960" y="454742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5" name="Group 4"/>
          <p:cNvGrpSpPr/>
          <p:nvPr/>
        </p:nvGrpSpPr>
        <p:grpSpPr>
          <a:xfrm>
            <a:off x="6521882" y="3356992"/>
            <a:ext cx="768964" cy="1332000"/>
            <a:chOff x="6521882" y="3690554"/>
            <a:chExt cx="768964" cy="1332000"/>
          </a:xfrm>
        </p:grpSpPr>
        <p:sp>
          <p:nvSpPr>
            <p:cNvPr id="33" name="Curved Right Arrow 32"/>
            <p:cNvSpPr/>
            <p:nvPr/>
          </p:nvSpPr>
          <p:spPr>
            <a:xfrm rot="8570714" flipH="1">
              <a:off x="6521882" y="3690554"/>
              <a:ext cx="360000" cy="1332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9" name="Isosceles Triangle 38"/>
            <p:cNvSpPr/>
            <p:nvPr/>
          </p:nvSpPr>
          <p:spPr>
            <a:xfrm rot="2730997">
              <a:off x="7038846" y="4671306"/>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3" name="Group 2"/>
          <p:cNvGrpSpPr/>
          <p:nvPr/>
        </p:nvGrpSpPr>
        <p:grpSpPr>
          <a:xfrm>
            <a:off x="6224458" y="2097033"/>
            <a:ext cx="939830" cy="438208"/>
            <a:chOff x="6224457" y="1323578"/>
            <a:chExt cx="1094787" cy="491585"/>
          </a:xfrm>
        </p:grpSpPr>
        <p:sp>
          <p:nvSpPr>
            <p:cNvPr id="32" name="Curved Right Arrow 31"/>
            <p:cNvSpPr/>
            <p:nvPr/>
          </p:nvSpPr>
          <p:spPr>
            <a:xfrm rot="2943674">
              <a:off x="6533626" y="1116333"/>
              <a:ext cx="389661" cy="1008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200">
                <a:solidFill>
                  <a:schemeClr val="tx1"/>
                </a:solidFill>
              </a:endParaRPr>
            </a:p>
          </p:txBody>
        </p:sp>
        <p:sp>
          <p:nvSpPr>
            <p:cNvPr id="41" name="Isosceles Triangle 40"/>
            <p:cNvSpPr/>
            <p:nvPr/>
          </p:nvSpPr>
          <p:spPr>
            <a:xfrm rot="7976836">
              <a:off x="7067244" y="146757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sp>
        <p:nvSpPr>
          <p:cNvPr id="43" name="TextBox 42"/>
          <p:cNvSpPr txBox="1"/>
          <p:nvPr/>
        </p:nvSpPr>
        <p:spPr>
          <a:xfrm>
            <a:off x="2985711" y="1414517"/>
            <a:ext cx="3532617" cy="3416320"/>
          </a:xfrm>
          <a:prstGeom prst="rect">
            <a:avLst/>
          </a:prstGeom>
          <a:noFill/>
          <a:ln w="19050">
            <a:solidFill>
              <a:schemeClr val="tx2">
                <a:lumMod val="75000"/>
              </a:schemeClr>
            </a:solidFill>
          </a:ln>
        </p:spPr>
        <p:txBody>
          <a:bodyPr wrap="square" rtlCol="1">
            <a:spAutoFit/>
          </a:bodyPr>
          <a:lstStyle/>
          <a:p>
            <a:r>
              <a:rPr lang="he-IL" b="1" dirty="0">
                <a:solidFill>
                  <a:srgbClr val="C00000"/>
                </a:solidFill>
              </a:rPr>
              <a:t>לא יפרוס אדם פרוסה במקום הרך אלא במקום הקשה, ולא יאחז אדם כביצה פרוסה בידיו, ואם עושה כן - הרי זה רעבתן וגרגרן. </a:t>
            </a:r>
          </a:p>
          <a:p>
            <a:endParaRPr lang="he-IL" b="1" dirty="0">
              <a:solidFill>
                <a:srgbClr val="C00000"/>
              </a:solidFill>
            </a:endParaRPr>
          </a:p>
          <a:p>
            <a:r>
              <a:rPr lang="he-IL" b="1" dirty="0">
                <a:solidFill>
                  <a:srgbClr val="C00000"/>
                </a:solidFill>
              </a:rPr>
              <a:t>ולא ישתה אדם כוסו בבת אחת, ואם שתה - הרי זה רעבתן וגרגרן. </a:t>
            </a:r>
          </a:p>
          <a:p>
            <a:endParaRPr lang="he-IL" b="1" dirty="0">
              <a:solidFill>
                <a:srgbClr val="C00000"/>
              </a:solidFill>
            </a:endParaRPr>
          </a:p>
          <a:p>
            <a:r>
              <a:rPr lang="he-IL" b="1" dirty="0">
                <a:solidFill>
                  <a:srgbClr val="C00000"/>
                </a:solidFill>
              </a:rPr>
              <a:t>וכמה ישהה וישתה? שניים מדרך ארץ, שלושה מגסי הרוח. </a:t>
            </a:r>
          </a:p>
          <a:p>
            <a:endParaRPr lang="he-IL" dirty="0"/>
          </a:p>
          <a:p>
            <a:r>
              <a:rPr lang="he-IL" dirty="0"/>
              <a:t>ספר האגדה, עמ' תס"ג</a:t>
            </a:r>
          </a:p>
        </p:txBody>
      </p:sp>
      <p:sp>
        <p:nvSpPr>
          <p:cNvPr id="11" name="TextBox 10"/>
          <p:cNvSpPr txBox="1"/>
          <p:nvPr/>
        </p:nvSpPr>
        <p:spPr>
          <a:xfrm>
            <a:off x="126550" y="80337"/>
            <a:ext cx="432048" cy="369332"/>
          </a:xfrm>
          <a:prstGeom prst="rect">
            <a:avLst/>
          </a:prstGeom>
          <a:noFill/>
        </p:spPr>
        <p:txBody>
          <a:bodyPr wrap="square" rtlCol="1">
            <a:spAutoFit/>
          </a:bodyPr>
          <a:lstStyle/>
          <a:p>
            <a:r>
              <a:rPr lang="he-IL" dirty="0" smtClean="0"/>
              <a:t>6</a:t>
            </a:r>
            <a:endParaRPr lang="he-IL" dirty="0"/>
          </a:p>
        </p:txBody>
      </p:sp>
    </p:spTree>
    <p:extLst>
      <p:ext uri="{BB962C8B-B14F-4D97-AF65-F5344CB8AC3E}">
        <p14:creationId xmlns:p14="http://schemas.microsoft.com/office/powerpoint/2010/main" val="2563105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384"/>
            <a:ext cx="9144000" cy="584775"/>
          </a:xfrm>
          <a:prstGeom prst="rect">
            <a:avLst/>
          </a:prstGeom>
          <a:solidFill>
            <a:schemeClr val="bg2">
              <a:lumMod val="75000"/>
            </a:schemeClr>
          </a:solidFill>
          <a:ln w="19050">
            <a:noFill/>
          </a:ln>
        </p:spPr>
        <p:txBody>
          <a:bodyPr wrap="square" rtlCol="1">
            <a:spAutoFit/>
          </a:bodyPr>
          <a:lstStyle/>
          <a:p>
            <a:endParaRPr lang="he-IL" sz="3200" dirty="0">
              <a:latin typeface="Guttman Mantova-Decor" pitchFamily="2" charset="-79"/>
              <a:cs typeface="Guttman Mantova-Decor" pitchFamily="2" charset="-79"/>
            </a:endParaRPr>
          </a:p>
        </p:txBody>
      </p:sp>
      <p:sp>
        <p:nvSpPr>
          <p:cNvPr id="29" name="TextBox 28"/>
          <p:cNvSpPr txBox="1"/>
          <p:nvPr/>
        </p:nvSpPr>
        <p:spPr>
          <a:xfrm>
            <a:off x="0" y="4412719"/>
            <a:ext cx="2771800" cy="3908762"/>
          </a:xfrm>
          <a:prstGeom prst="rect">
            <a:avLst/>
          </a:prstGeom>
          <a:noFill/>
          <a:ln w="6350">
            <a:noFill/>
          </a:ln>
        </p:spPr>
        <p:txBody>
          <a:bodyPr wrap="square" rtlCol="1">
            <a:spAutoFit/>
          </a:bodyPr>
          <a:lstStyle/>
          <a:p>
            <a:r>
              <a:rPr lang="he-IL" b="1" dirty="0" smtClean="0"/>
              <a:t>דעת גדולים</a:t>
            </a:r>
            <a:r>
              <a:rPr lang="he-IL" dirty="0" smtClean="0"/>
              <a:t>:</a:t>
            </a:r>
          </a:p>
          <a:p>
            <a:r>
              <a:rPr lang="he-IL" sz="1200" dirty="0" smtClean="0"/>
              <a:t> </a:t>
            </a:r>
            <a:endParaRPr lang="he-IL" sz="1200" dirty="0"/>
          </a:p>
          <a:p>
            <a:endParaRPr lang="he-IL" sz="1200" dirty="0"/>
          </a:p>
          <a:p>
            <a:pPr marL="285750" indent="-285750">
              <a:buFont typeface="Wingdings" pitchFamily="2" charset="2"/>
              <a:buChar char="ü"/>
            </a:pPr>
            <a:r>
              <a:rPr lang="he-IL" sz="1600" dirty="0"/>
              <a:t>איזו התנהגות בזמן ארוחה נחשבת בעיניכם ממש לא מנומסת (חסרת דרך ארץ)? </a:t>
            </a:r>
          </a:p>
          <a:p>
            <a:pPr marL="285750" indent="-285750">
              <a:buFont typeface="Wingdings" pitchFamily="2" charset="2"/>
              <a:buChar char="ü"/>
            </a:pPr>
            <a:endParaRPr lang="he-IL" sz="1600" dirty="0"/>
          </a:p>
          <a:p>
            <a:pPr marL="285750" indent="-285750">
              <a:buFont typeface="Wingdings" pitchFamily="2" charset="2"/>
              <a:buChar char="ü"/>
            </a:pPr>
            <a:r>
              <a:rPr lang="he-IL" sz="1600" dirty="0" smtClean="0"/>
              <a:t>איך </a:t>
            </a:r>
            <a:r>
              <a:rPr lang="he-IL" sz="1600" dirty="0"/>
              <a:t>אתם מחנכים את ילדיכם לנימוסי שולחן?  </a:t>
            </a:r>
          </a:p>
          <a:p>
            <a:pPr marL="285750" indent="-285750">
              <a:buFont typeface="Wingdings" pitchFamily="2" charset="2"/>
              <a:buChar char="ü"/>
            </a:pPr>
            <a:endParaRPr lang="he-IL" sz="1400" b="1" dirty="0"/>
          </a:p>
          <a:p>
            <a:pPr marL="171450" indent="-171450">
              <a:buFont typeface="Wingdings" pitchFamily="2" charset="2"/>
              <a:buChar char="ü"/>
            </a:pPr>
            <a:endParaRPr lang="he-IL" sz="1200" b="1"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smtClean="0"/>
          </a:p>
          <a:p>
            <a:endParaRPr lang="he-IL" sz="1200" dirty="0"/>
          </a:p>
        </p:txBody>
      </p:sp>
      <p:sp>
        <p:nvSpPr>
          <p:cNvPr id="40" name="TextBox 39"/>
          <p:cNvSpPr txBox="1"/>
          <p:nvPr/>
        </p:nvSpPr>
        <p:spPr>
          <a:xfrm>
            <a:off x="107504" y="611396"/>
            <a:ext cx="3816424" cy="369332"/>
          </a:xfrm>
          <a:prstGeom prst="rect">
            <a:avLst/>
          </a:prstGeom>
          <a:noFill/>
        </p:spPr>
        <p:txBody>
          <a:bodyPr wrap="square" rtlCol="1">
            <a:spAutoFit/>
          </a:bodyPr>
          <a:lstStyle/>
          <a:p>
            <a:pPr algn="l"/>
            <a:r>
              <a:rPr lang="he-IL" sz="900" dirty="0" smtClean="0"/>
              <a:t>תכנית </a:t>
            </a:r>
            <a:r>
              <a:rPr lang="he-IL" sz="900" b="1" dirty="0" smtClean="0"/>
              <a:t>ניחוחות קדומים</a:t>
            </a:r>
            <a:r>
              <a:rPr lang="he-IL" sz="900" dirty="0" smtClean="0"/>
              <a:t>, בי"ס גיבורי ישראל, ת"א.</a:t>
            </a:r>
          </a:p>
          <a:p>
            <a:pPr algn="l"/>
            <a:r>
              <a:rPr lang="he-IL" sz="900" dirty="0" err="1" smtClean="0"/>
              <a:t>ה.ל.א</a:t>
            </a:r>
            <a:r>
              <a:rPr lang="he-IL" sz="900" dirty="0" smtClean="0"/>
              <a:t>. 2012 בזיקה לנושא השנתי</a:t>
            </a:r>
            <a:endParaRPr lang="he-IL" sz="900" dirty="0"/>
          </a:p>
        </p:txBody>
      </p:sp>
      <p:sp>
        <p:nvSpPr>
          <p:cNvPr id="4" name="TextBox 3"/>
          <p:cNvSpPr txBox="1"/>
          <p:nvPr/>
        </p:nvSpPr>
        <p:spPr>
          <a:xfrm>
            <a:off x="1138074" y="548680"/>
            <a:ext cx="7970430" cy="523220"/>
          </a:xfrm>
          <a:prstGeom prst="rect">
            <a:avLst/>
          </a:prstGeom>
          <a:noFill/>
        </p:spPr>
        <p:txBody>
          <a:bodyPr wrap="square" rtlCol="1">
            <a:spAutoFit/>
          </a:bodyPr>
          <a:lstStyle/>
          <a:p>
            <a:r>
              <a:rPr lang="he-IL" sz="2400" b="1" dirty="0" smtClean="0"/>
              <a:t>לא כל מזון הוא ראוי למאכל – גם אם הוא מגרה מאוד</a:t>
            </a:r>
            <a:r>
              <a:rPr lang="he-IL" sz="2800" b="1" dirty="0" smtClean="0"/>
              <a:t>!</a:t>
            </a:r>
            <a:endParaRPr lang="he-IL" sz="2800" b="1" dirty="0"/>
          </a:p>
        </p:txBody>
      </p:sp>
      <p:sp>
        <p:nvSpPr>
          <p:cNvPr id="9" name="TextBox 8"/>
          <p:cNvSpPr txBox="1"/>
          <p:nvPr/>
        </p:nvSpPr>
        <p:spPr>
          <a:xfrm>
            <a:off x="1907704" y="-24482"/>
            <a:ext cx="7023648" cy="584775"/>
          </a:xfrm>
          <a:prstGeom prst="rect">
            <a:avLst/>
          </a:prstGeom>
          <a:noFill/>
        </p:spPr>
        <p:txBody>
          <a:bodyPr wrap="square" rtlCol="0">
            <a:spAutoFit/>
          </a:bodyPr>
          <a:lstStyle/>
          <a:p>
            <a:r>
              <a:rPr lang="he-IL" sz="3200" dirty="0"/>
              <a:t>חז"ל על דבר-מאכל</a:t>
            </a:r>
            <a:r>
              <a:rPr lang="he-IL" sz="3200" dirty="0" smtClean="0"/>
              <a:t>: </a:t>
            </a:r>
            <a:r>
              <a:rPr lang="he-IL" sz="2800" dirty="0" smtClean="0"/>
              <a:t>כ </a:t>
            </a:r>
            <a:r>
              <a:rPr lang="he-IL" sz="2800" dirty="0"/>
              <a:t>ז ה  ר א ה  ו ח ד ש </a:t>
            </a:r>
            <a:endParaRPr lang="he-IL" sz="3200" dirty="0"/>
          </a:p>
        </p:txBody>
      </p:sp>
      <p:cxnSp>
        <p:nvCxnSpPr>
          <p:cNvPr id="14" name="Straight Connector 13"/>
          <p:cNvCxnSpPr/>
          <p:nvPr/>
        </p:nvCxnSpPr>
        <p:spPr>
          <a:xfrm>
            <a:off x="-108520" y="1124741"/>
            <a:ext cx="925252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a:off x="3834237" y="4022742"/>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512" y="4365104"/>
            <a:ext cx="2808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32240" y="3645024"/>
            <a:ext cx="255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771800" y="4941164"/>
            <a:ext cx="39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160240" y="1137518"/>
            <a:ext cx="4572000" cy="276999"/>
          </a:xfrm>
          <a:prstGeom prst="rect">
            <a:avLst/>
          </a:prstGeom>
        </p:spPr>
        <p:txBody>
          <a:bodyPr>
            <a:spAutoFit/>
          </a:bodyPr>
          <a:lstStyle/>
          <a:p>
            <a:endParaRPr lang="he-IL" sz="1200" dirty="0"/>
          </a:p>
        </p:txBody>
      </p:sp>
      <p:sp>
        <p:nvSpPr>
          <p:cNvPr id="17" name="TextBox 16"/>
          <p:cNvSpPr txBox="1"/>
          <p:nvPr/>
        </p:nvSpPr>
        <p:spPr>
          <a:xfrm>
            <a:off x="6767800" y="1124744"/>
            <a:ext cx="2340704" cy="2385268"/>
          </a:xfrm>
          <a:prstGeom prst="rect">
            <a:avLst/>
          </a:prstGeom>
          <a:noFill/>
        </p:spPr>
        <p:txBody>
          <a:bodyPr wrap="square" rtlCol="0">
            <a:spAutoFit/>
          </a:bodyPr>
          <a:lstStyle/>
          <a:p>
            <a:pPr algn="just"/>
            <a:r>
              <a:rPr lang="he-IL" b="1" dirty="0" smtClean="0"/>
              <a:t>אגוזים לפיצוח: </a:t>
            </a:r>
          </a:p>
          <a:p>
            <a:pPr marL="171450" indent="-171450" algn="just">
              <a:buFont typeface="Wingdings" pitchFamily="2" charset="2"/>
              <a:buChar char="ü"/>
            </a:pPr>
            <a:endParaRPr lang="he-IL" sz="1100" b="1" dirty="0" smtClean="0"/>
          </a:p>
          <a:p>
            <a:pPr marL="171450" indent="-171450">
              <a:buFont typeface="Wingdings" pitchFamily="2" charset="2"/>
              <a:buChar char="ü"/>
            </a:pPr>
            <a:r>
              <a:rPr lang="he-IL" sz="1200" dirty="0"/>
              <a:t>מילים לא מובנות: נא, פיקח, פתו ריקם, דרך ארץ. מה זאת אומרת: "לא בא אחריו"?</a:t>
            </a:r>
          </a:p>
          <a:p>
            <a:pPr marL="171450" indent="-171450">
              <a:buFont typeface="Wingdings" pitchFamily="2" charset="2"/>
              <a:buChar char="ü"/>
            </a:pPr>
            <a:endParaRPr lang="he-IL" sz="1200" dirty="0"/>
          </a:p>
          <a:p>
            <a:pPr marL="171450" indent="-171450">
              <a:buFont typeface="Wingdings" pitchFamily="2" charset="2"/>
              <a:buChar char="ü"/>
            </a:pPr>
            <a:r>
              <a:rPr lang="he-IL" sz="1200" dirty="0"/>
              <a:t>מהו ספר האגדה, מי חיבר אותו?</a:t>
            </a:r>
          </a:p>
          <a:p>
            <a:pPr marL="171450" indent="-171450">
              <a:buFont typeface="Wingdings" pitchFamily="2" charset="2"/>
              <a:buChar char="ü"/>
            </a:pPr>
            <a:endParaRPr lang="he-IL" sz="1200" dirty="0"/>
          </a:p>
          <a:p>
            <a:pPr marL="171450" indent="-171450">
              <a:buFont typeface="Wingdings" pitchFamily="2" charset="2"/>
              <a:buChar char="ü"/>
            </a:pPr>
            <a:r>
              <a:rPr lang="he-IL" sz="1200" dirty="0"/>
              <a:t>האם הטיפש באמת שמע בקול רבי עקיבא, והניח את הרגל בתוך הקערה? למה רבי עקיבא אמר לו לעשות את זה?</a:t>
            </a:r>
          </a:p>
        </p:txBody>
      </p:sp>
      <p:sp>
        <p:nvSpPr>
          <p:cNvPr id="34" name="TextBox 33"/>
          <p:cNvSpPr txBox="1"/>
          <p:nvPr/>
        </p:nvSpPr>
        <p:spPr>
          <a:xfrm>
            <a:off x="6671481" y="3592623"/>
            <a:ext cx="2452056" cy="3354765"/>
          </a:xfrm>
          <a:prstGeom prst="rect">
            <a:avLst/>
          </a:prstGeom>
          <a:noFill/>
        </p:spPr>
        <p:txBody>
          <a:bodyPr wrap="square" rtlCol="0">
            <a:spAutoFit/>
          </a:bodyPr>
          <a:lstStyle/>
          <a:p>
            <a:r>
              <a:rPr lang="he-IL" b="1" dirty="0" smtClean="0"/>
              <a:t>שיחה בשעת הסעודה:</a:t>
            </a:r>
          </a:p>
          <a:p>
            <a:endParaRPr lang="he-IL" sz="1200" dirty="0" smtClean="0"/>
          </a:p>
          <a:p>
            <a:r>
              <a:rPr lang="he-IL" sz="1400" u="sng" dirty="0" smtClean="0"/>
              <a:t>רבי </a:t>
            </a:r>
            <a:r>
              <a:rPr lang="he-IL" sz="1400" u="sng" dirty="0"/>
              <a:t>עקיבא</a:t>
            </a:r>
            <a:r>
              <a:rPr lang="he-IL" sz="1400" dirty="0"/>
              <a:t>, שמעתי שאתה גדול בתורה. במקום להטיף, נתת לתלמידים שלך לבחון את עצמם, האם הם רעבתנים או מסתפקים במועט. אהבתי.</a:t>
            </a:r>
          </a:p>
          <a:p>
            <a:endParaRPr lang="he-IL" sz="1400" dirty="0"/>
          </a:p>
          <a:p>
            <a:r>
              <a:rPr lang="he-IL" sz="1400" u="sng" dirty="0"/>
              <a:t>רבי </a:t>
            </a:r>
            <a:r>
              <a:rPr lang="he-IL" sz="1400" u="sng" dirty="0" smtClean="0"/>
              <a:t>עקיבא שלום</a:t>
            </a:r>
            <a:r>
              <a:rPr lang="he-IL" sz="1400" dirty="0" smtClean="0"/>
              <a:t>, </a:t>
            </a:r>
            <a:r>
              <a:rPr lang="he-IL" sz="1400" dirty="0"/>
              <a:t>האם התכוונת ברצינות כשהצעת לתלמיד שלך לדרוך על הבשר?</a:t>
            </a:r>
          </a:p>
          <a:p>
            <a:endParaRPr lang="he-IL" sz="1400" dirty="0"/>
          </a:p>
          <a:p>
            <a:r>
              <a:rPr lang="he-IL" sz="1400" u="sng" dirty="0"/>
              <a:t>רבי </a:t>
            </a:r>
            <a:r>
              <a:rPr lang="he-IL" sz="1400" u="sng" dirty="0" smtClean="0"/>
              <a:t>עקיבא הגדול</a:t>
            </a:r>
            <a:r>
              <a:rPr lang="he-IL" sz="1400" dirty="0" smtClean="0"/>
              <a:t>, </a:t>
            </a:r>
            <a:r>
              <a:rPr lang="he-IL" sz="1400" dirty="0"/>
              <a:t>הגזמת! לדרוך ברגל על בשר? </a:t>
            </a:r>
            <a:r>
              <a:rPr lang="he-IL" sz="1400" dirty="0" smtClean="0"/>
              <a:t>אלה היו שיטות החינוך לפני </a:t>
            </a:r>
            <a:r>
              <a:rPr lang="he-IL" sz="1400" dirty="0"/>
              <a:t>אלפיים שנה?!</a:t>
            </a:r>
          </a:p>
        </p:txBody>
      </p:sp>
      <p:sp>
        <p:nvSpPr>
          <p:cNvPr id="35" name="TextBox 34"/>
          <p:cNvSpPr txBox="1"/>
          <p:nvPr/>
        </p:nvSpPr>
        <p:spPr>
          <a:xfrm>
            <a:off x="2771800" y="4941168"/>
            <a:ext cx="3960440" cy="1908215"/>
          </a:xfrm>
          <a:prstGeom prst="rect">
            <a:avLst/>
          </a:prstGeom>
          <a:noFill/>
        </p:spPr>
        <p:txBody>
          <a:bodyPr wrap="square" rtlCol="0">
            <a:spAutoFit/>
          </a:bodyPr>
          <a:lstStyle/>
          <a:p>
            <a:pPr lvl="0"/>
            <a:r>
              <a:rPr lang="he-IL" b="1" dirty="0" smtClean="0">
                <a:solidFill>
                  <a:prstClr val="black"/>
                </a:solidFill>
              </a:rPr>
              <a:t>דימוי חזותי</a:t>
            </a:r>
            <a:r>
              <a:rPr lang="he-IL" dirty="0" smtClean="0">
                <a:solidFill>
                  <a:prstClr val="black"/>
                </a:solidFill>
              </a:rPr>
              <a:t>: </a:t>
            </a:r>
          </a:p>
          <a:p>
            <a:pPr lvl="0"/>
            <a:endParaRPr lang="he-IL" sz="1200" dirty="0" smtClean="0">
              <a:solidFill>
                <a:prstClr val="black"/>
              </a:solidFill>
            </a:endParaRPr>
          </a:p>
          <a:p>
            <a:pPr lvl="0"/>
            <a:r>
              <a:rPr lang="he-IL" sz="1200" dirty="0" smtClean="0">
                <a:solidFill>
                  <a:prstClr val="black"/>
                </a:solidFill>
              </a:rPr>
              <a:t>איירו או חפשו בבית דימוי שיסמל ויזואלית את הנושא שבטקסט המילולי – והדביקו כאן.</a:t>
            </a: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endParaRPr lang="he-IL" sz="1200" dirty="0" smtClean="0">
              <a:solidFill>
                <a:prstClr val="black"/>
              </a:solidFill>
            </a:endParaRPr>
          </a:p>
          <a:p>
            <a:pPr lvl="0"/>
            <a:r>
              <a:rPr lang="he-IL" sz="1600" b="1" dirty="0" smtClean="0">
                <a:solidFill>
                  <a:prstClr val="black"/>
                </a:solidFill>
              </a:rPr>
              <a:t>מתוך האינטרנט, אולי בעיתון אולי מן </a:t>
            </a:r>
            <a:r>
              <a:rPr lang="he-IL" sz="1600" b="1" dirty="0" err="1" smtClean="0">
                <a:solidFill>
                  <a:prstClr val="black"/>
                </a:solidFill>
              </a:rPr>
              <a:t>הדימיון</a:t>
            </a:r>
            <a:r>
              <a:rPr lang="he-IL" sz="1600" b="1" dirty="0" smtClean="0">
                <a:solidFill>
                  <a:prstClr val="black"/>
                </a:solidFill>
              </a:rPr>
              <a:t>.</a:t>
            </a:r>
            <a:endParaRPr lang="he-IL" sz="2400" b="1" dirty="0" smtClean="0">
              <a:solidFill>
                <a:prstClr val="black"/>
              </a:solidFill>
            </a:endParaRPr>
          </a:p>
        </p:txBody>
      </p:sp>
      <p:sp>
        <p:nvSpPr>
          <p:cNvPr id="36" name="TextBox 35"/>
          <p:cNvSpPr txBox="1"/>
          <p:nvPr/>
        </p:nvSpPr>
        <p:spPr>
          <a:xfrm>
            <a:off x="0" y="1124744"/>
            <a:ext cx="2735288" cy="3323987"/>
          </a:xfrm>
          <a:prstGeom prst="rect">
            <a:avLst/>
          </a:prstGeom>
          <a:noFill/>
        </p:spPr>
        <p:txBody>
          <a:bodyPr wrap="square" rtlCol="0">
            <a:spAutoFit/>
          </a:bodyPr>
          <a:lstStyle/>
          <a:p>
            <a:pPr lvl="0" algn="just"/>
            <a:r>
              <a:rPr lang="he-IL" b="1" dirty="0"/>
              <a:t>תבלינים: </a:t>
            </a:r>
            <a:endParaRPr lang="he-IL" b="1" dirty="0" smtClean="0"/>
          </a:p>
          <a:p>
            <a:pPr lvl="0" algn="just"/>
            <a:endParaRPr lang="he-IL" sz="1200" b="1" dirty="0"/>
          </a:p>
          <a:p>
            <a:r>
              <a:rPr lang="he-IL" sz="1200" u="sng" dirty="0"/>
              <a:t>שפת ימינו</a:t>
            </a:r>
            <a:r>
              <a:rPr lang="he-IL" sz="1200" dirty="0"/>
              <a:t>: רבי עקיבא בדק שני תלמידים. אחד ראה שקשה לאכול בשר נא – ויתר, הסתפק בלחם בלי כלום. שני היה מוכן לעשות </a:t>
            </a:r>
            <a:r>
              <a:rPr lang="he-IL" sz="1200" dirty="0" err="1"/>
              <a:t>הכל</a:t>
            </a:r>
            <a:r>
              <a:rPr lang="he-IL" sz="1200" dirty="0"/>
              <a:t> בשביל לאכול בשר, כמו חיה. כך התבררו התכונות החזקות של החכם הצנוע לעומת התכונות החלשות של הטיפש הרעבתן.</a:t>
            </a:r>
          </a:p>
          <a:p>
            <a:endParaRPr lang="he-IL" sz="1200" dirty="0"/>
          </a:p>
          <a:p>
            <a:r>
              <a:rPr lang="he-IL" sz="1200" u="sng" dirty="0"/>
              <a:t>בחרוזים</a:t>
            </a:r>
            <a:r>
              <a:rPr lang="he-IL" sz="1200" dirty="0"/>
              <a:t>: בשר זה </a:t>
            </a:r>
            <a:r>
              <a:rPr lang="he-IL" sz="1200" dirty="0" smtClean="0"/>
              <a:t>טעים, אבל לאכול אותו נא – זה לא מתאים</a:t>
            </a:r>
            <a:r>
              <a:rPr lang="he-IL" sz="1200" dirty="0"/>
              <a:t>.</a:t>
            </a:r>
          </a:p>
          <a:p>
            <a:endParaRPr lang="he-IL" sz="1200" dirty="0"/>
          </a:p>
          <a:p>
            <a:r>
              <a:rPr lang="he-IL" sz="1200" u="sng" dirty="0"/>
              <a:t>משפט המשך</a:t>
            </a:r>
            <a:r>
              <a:rPr lang="he-IL" sz="1200" dirty="0"/>
              <a:t>: ... ועכשיו ראיתי שהחכם הוא גם צנוע, והטיפש הוא רעבתן</a:t>
            </a:r>
            <a:r>
              <a:rPr lang="he-IL" sz="1200" dirty="0" smtClean="0"/>
              <a:t>.</a:t>
            </a:r>
          </a:p>
          <a:p>
            <a:endParaRPr lang="he-IL" sz="1200" dirty="0"/>
          </a:p>
          <a:p>
            <a:r>
              <a:rPr lang="he-IL" sz="1200" u="sng" dirty="0"/>
              <a:t>סיפור דמיוני</a:t>
            </a:r>
            <a:r>
              <a:rPr lang="he-IL" sz="1200" dirty="0"/>
              <a:t>: ...</a:t>
            </a:r>
          </a:p>
        </p:txBody>
      </p:sp>
      <p:grpSp>
        <p:nvGrpSpPr>
          <p:cNvPr id="6" name="Group 5"/>
          <p:cNvGrpSpPr/>
          <p:nvPr/>
        </p:nvGrpSpPr>
        <p:grpSpPr>
          <a:xfrm>
            <a:off x="4571999" y="4941164"/>
            <a:ext cx="895522" cy="328841"/>
            <a:chOff x="3285985" y="4779706"/>
            <a:chExt cx="799668" cy="434245"/>
          </a:xfrm>
        </p:grpSpPr>
        <p:sp>
          <p:nvSpPr>
            <p:cNvPr id="28" name="Curved Right Arrow 27"/>
            <p:cNvSpPr/>
            <p:nvPr/>
          </p:nvSpPr>
          <p:spPr>
            <a:xfrm rot="8018420" flipH="1">
              <a:off x="3537985" y="4527706"/>
              <a:ext cx="288000" cy="792000"/>
            </a:xfrm>
            <a:prstGeom prst="curvedRightArrow">
              <a:avLst>
                <a:gd name="adj1" fmla="val 25000"/>
                <a:gd name="adj2" fmla="val 88788"/>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38" name="Isosceles Triangle 37"/>
            <p:cNvSpPr/>
            <p:nvPr/>
          </p:nvSpPr>
          <p:spPr>
            <a:xfrm rot="2768832">
              <a:off x="3905653" y="5033951"/>
              <a:ext cx="288000" cy="72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cxnSp>
        <p:nvCxnSpPr>
          <p:cNvPr id="23" name="Straight Connector 22"/>
          <p:cNvCxnSpPr/>
          <p:nvPr/>
        </p:nvCxnSpPr>
        <p:spPr>
          <a:xfrm rot="16200000">
            <a:off x="-126203" y="4035516"/>
            <a:ext cx="5796000" cy="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525580" y="2118395"/>
            <a:ext cx="684605" cy="495755"/>
            <a:chOff x="1673109" y="2966187"/>
            <a:chExt cx="1555530" cy="913038"/>
          </a:xfrm>
        </p:grpSpPr>
        <p:sp>
          <p:nvSpPr>
            <p:cNvPr id="31" name="Curved Right Arrow 30"/>
            <p:cNvSpPr/>
            <p:nvPr/>
          </p:nvSpPr>
          <p:spPr>
            <a:xfrm rot="3115868" flipH="1">
              <a:off x="2212664" y="2863250"/>
              <a:ext cx="476420" cy="155553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26" name="Isosceles Triangle 25"/>
            <p:cNvSpPr/>
            <p:nvPr/>
          </p:nvSpPr>
          <p:spPr>
            <a:xfrm rot="19893161">
              <a:off x="2657793" y="2966187"/>
              <a:ext cx="468000" cy="14401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7" name="Group 6"/>
          <p:cNvGrpSpPr/>
          <p:nvPr/>
        </p:nvGrpSpPr>
        <p:grpSpPr>
          <a:xfrm rot="19132076">
            <a:off x="2363825" y="4746337"/>
            <a:ext cx="1008112" cy="560831"/>
            <a:chOff x="1654946" y="4547428"/>
            <a:chExt cx="1543014" cy="787862"/>
          </a:xfrm>
        </p:grpSpPr>
        <p:sp>
          <p:nvSpPr>
            <p:cNvPr id="30" name="Curved Right Arrow 29"/>
            <p:cNvSpPr/>
            <p:nvPr/>
          </p:nvSpPr>
          <p:spPr>
            <a:xfrm rot="4169000" flipH="1">
              <a:off x="2183264" y="4327718"/>
              <a:ext cx="479254" cy="153589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7" name="Isosceles Triangle 36"/>
            <p:cNvSpPr/>
            <p:nvPr/>
          </p:nvSpPr>
          <p:spPr>
            <a:xfrm rot="20291022">
              <a:off x="2801960" y="454742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5" name="Group 4"/>
          <p:cNvGrpSpPr/>
          <p:nvPr/>
        </p:nvGrpSpPr>
        <p:grpSpPr>
          <a:xfrm>
            <a:off x="6657120" y="3080719"/>
            <a:ext cx="768964" cy="1332000"/>
            <a:chOff x="6521882" y="3690554"/>
            <a:chExt cx="768964" cy="1332000"/>
          </a:xfrm>
        </p:grpSpPr>
        <p:sp>
          <p:nvSpPr>
            <p:cNvPr id="33" name="Curved Right Arrow 32"/>
            <p:cNvSpPr/>
            <p:nvPr/>
          </p:nvSpPr>
          <p:spPr>
            <a:xfrm rot="8570714" flipH="1">
              <a:off x="6521882" y="3690554"/>
              <a:ext cx="360000" cy="1332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a:solidFill>
                  <a:schemeClr val="tx1"/>
                </a:solidFill>
              </a:endParaRPr>
            </a:p>
          </p:txBody>
        </p:sp>
        <p:sp>
          <p:nvSpPr>
            <p:cNvPr id="39" name="Isosceles Triangle 38"/>
            <p:cNvSpPr/>
            <p:nvPr/>
          </p:nvSpPr>
          <p:spPr>
            <a:xfrm rot="2730997">
              <a:off x="7038846" y="4671306"/>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grpSp>
        <p:nvGrpSpPr>
          <p:cNvPr id="3" name="Group 2"/>
          <p:cNvGrpSpPr/>
          <p:nvPr/>
        </p:nvGrpSpPr>
        <p:grpSpPr>
          <a:xfrm>
            <a:off x="6224458" y="2097033"/>
            <a:ext cx="939830" cy="438208"/>
            <a:chOff x="6224457" y="1323578"/>
            <a:chExt cx="1094787" cy="491585"/>
          </a:xfrm>
        </p:grpSpPr>
        <p:sp>
          <p:nvSpPr>
            <p:cNvPr id="32" name="Curved Right Arrow 31"/>
            <p:cNvSpPr/>
            <p:nvPr/>
          </p:nvSpPr>
          <p:spPr>
            <a:xfrm rot="2943674">
              <a:off x="6533626" y="1116333"/>
              <a:ext cx="389661" cy="1008000"/>
            </a:xfrm>
            <a:prstGeom prst="curvedRightArrow">
              <a:avLst>
                <a:gd name="adj1" fmla="val 25000"/>
                <a:gd name="adj2" fmla="val 86204"/>
                <a:gd name="adj3" fmla="val 25000"/>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200">
                <a:solidFill>
                  <a:schemeClr val="tx1"/>
                </a:solidFill>
              </a:endParaRPr>
            </a:p>
          </p:txBody>
        </p:sp>
        <p:sp>
          <p:nvSpPr>
            <p:cNvPr id="41" name="Isosceles Triangle 40"/>
            <p:cNvSpPr/>
            <p:nvPr/>
          </p:nvSpPr>
          <p:spPr>
            <a:xfrm rot="7976836">
              <a:off x="7067244" y="1467578"/>
              <a:ext cx="396000" cy="1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sp>
        <p:nvSpPr>
          <p:cNvPr id="43" name="TextBox 42"/>
          <p:cNvSpPr txBox="1"/>
          <p:nvPr/>
        </p:nvSpPr>
        <p:spPr>
          <a:xfrm>
            <a:off x="2873437" y="1247849"/>
            <a:ext cx="3783684" cy="3693319"/>
          </a:xfrm>
          <a:prstGeom prst="rect">
            <a:avLst/>
          </a:prstGeom>
          <a:noFill/>
          <a:ln w="19050">
            <a:solidFill>
              <a:schemeClr val="tx2">
                <a:lumMod val="75000"/>
              </a:schemeClr>
            </a:solidFill>
          </a:ln>
        </p:spPr>
        <p:txBody>
          <a:bodyPr wrap="square" rtlCol="1">
            <a:spAutoFit/>
          </a:bodyPr>
          <a:lstStyle/>
          <a:p>
            <a:r>
              <a:rPr lang="he-IL" b="1" dirty="0">
                <a:solidFill>
                  <a:srgbClr val="C00000"/>
                </a:solidFill>
              </a:rPr>
              <a:t>מעשה בר' עקיבא שעשה סעודה לתלמידיו. הביאו לפניהם שני תבשילים. אחד נא ואחד מבושל... הפיקח שבהם אחז את הקלח הנא ביד אחת ותלשו ביד אחת, לא בא אחריו. משך ידו ממנו, ואכל פתו ריקם. הטיפש שבהם אחז את הקלח בידו אחת ונשכו בשיניו. אמר לו ר' עקיבא: לא כך, בני, אלא הנח עקבך עליו, בתוך הקערה. ואחר כך הביאו לפניהם מבושל, אכלו </a:t>
            </a:r>
            <a:r>
              <a:rPr lang="he-IL" b="1" dirty="0" err="1">
                <a:solidFill>
                  <a:srgbClr val="C00000"/>
                </a:solidFill>
              </a:rPr>
              <a:t>ונסתפקו</a:t>
            </a:r>
            <a:r>
              <a:rPr lang="he-IL" b="1" dirty="0">
                <a:solidFill>
                  <a:srgbClr val="C00000"/>
                </a:solidFill>
              </a:rPr>
              <a:t>. </a:t>
            </a:r>
            <a:r>
              <a:rPr lang="he-IL" b="1" u="sng" dirty="0">
                <a:solidFill>
                  <a:srgbClr val="C00000"/>
                </a:solidFill>
              </a:rPr>
              <a:t>אמר להם</a:t>
            </a:r>
            <a:r>
              <a:rPr lang="he-IL" b="1" dirty="0">
                <a:solidFill>
                  <a:srgbClr val="C00000"/>
                </a:solidFill>
              </a:rPr>
              <a:t>: בנַי, לא עשיתי לכם כל-כך, אלא לבדוק אתכם, אם יש בידכם דרך ארץ אם לאו</a:t>
            </a:r>
            <a:r>
              <a:rPr lang="he-IL" b="1" dirty="0" smtClean="0">
                <a:solidFill>
                  <a:srgbClr val="C00000"/>
                </a:solidFill>
              </a:rPr>
              <a:t>. </a:t>
            </a:r>
            <a:r>
              <a:rPr lang="he-IL" sz="1400" dirty="0" smtClean="0"/>
              <a:t>ספר </a:t>
            </a:r>
            <a:r>
              <a:rPr lang="he-IL" sz="1400" dirty="0"/>
              <a:t>האגדה, פרק "מזונותיו של אדם".</a:t>
            </a:r>
            <a:endParaRPr lang="en-US" sz="1400" dirty="0"/>
          </a:p>
        </p:txBody>
      </p:sp>
      <p:sp>
        <p:nvSpPr>
          <p:cNvPr id="11" name="TextBox 10"/>
          <p:cNvSpPr txBox="1"/>
          <p:nvPr/>
        </p:nvSpPr>
        <p:spPr>
          <a:xfrm>
            <a:off x="126550" y="80337"/>
            <a:ext cx="432048" cy="369332"/>
          </a:xfrm>
          <a:prstGeom prst="rect">
            <a:avLst/>
          </a:prstGeom>
          <a:noFill/>
        </p:spPr>
        <p:txBody>
          <a:bodyPr wrap="square" rtlCol="1">
            <a:spAutoFit/>
          </a:bodyPr>
          <a:lstStyle/>
          <a:p>
            <a:r>
              <a:rPr lang="he-IL" dirty="0" smtClean="0"/>
              <a:t>7</a:t>
            </a:r>
            <a:endParaRPr lang="he-IL" dirty="0"/>
          </a:p>
        </p:txBody>
      </p:sp>
    </p:spTree>
    <p:extLst>
      <p:ext uri="{BB962C8B-B14F-4D97-AF65-F5344CB8AC3E}">
        <p14:creationId xmlns:p14="http://schemas.microsoft.com/office/powerpoint/2010/main" val="24852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1815</TotalTime>
  <Words>7119</Words>
  <Application>Microsoft Office PowerPoint</Application>
  <PresentationFormat>‫הצגה על המסך (4:3)</PresentationFormat>
  <Paragraphs>899</Paragraphs>
  <Slides>14</Slides>
  <Notes>14</Notes>
  <HiddenSlides>0</HiddenSlides>
  <MMClips>0</MMClips>
  <ScaleCrop>false</ScaleCrop>
  <HeadingPairs>
    <vt:vector size="4" baseType="variant">
      <vt:variant>
        <vt:lpstr>ערכת נושא</vt:lpstr>
      </vt:variant>
      <vt:variant>
        <vt:i4>1</vt:i4>
      </vt:variant>
      <vt:variant>
        <vt:lpstr>כותרות שקופיות</vt:lpstr>
      </vt:variant>
      <vt:variant>
        <vt:i4>14</vt:i4>
      </vt:variant>
    </vt:vector>
  </HeadingPairs>
  <TitlesOfParts>
    <vt:vector size="15" baseType="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user</cp:lastModifiedBy>
  <cp:revision>180</cp:revision>
  <cp:lastPrinted>2012-01-11T10:12:46Z</cp:lastPrinted>
  <dcterms:created xsi:type="dcterms:W3CDTF">2012-01-11T09:15:34Z</dcterms:created>
  <dcterms:modified xsi:type="dcterms:W3CDTF">2013-10-11T08:14:05Z</dcterms:modified>
</cp:coreProperties>
</file>