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6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5260A59-EEE9-4643-893E-DAB9B4619567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275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B554560-2D60-4702-9979-51641015CF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192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 smtClean="0"/>
              <a:t>הי איילה - המבנה מצוין.</a:t>
            </a:r>
          </a:p>
          <a:p>
            <a:pPr algn="r"/>
            <a:r>
              <a:rPr lang="he-IL" dirty="0" smtClean="0"/>
              <a:t>1 - את כל השקופיות עם המלל (החל משקופית שנייה, רובריקות ממולאות) - אני בוחרת את השנייה, עם הקווים האדומים וטיפה צבע.  </a:t>
            </a:r>
          </a:p>
          <a:p>
            <a:pPr algn="r"/>
            <a:r>
              <a:rPr lang="he-IL" dirty="0" smtClean="0"/>
              <a:t>2 - להשאיר את הראשונה לבנה, ללא צבע - כדי שיוכלו להדפיס בקלות. בצבעוניות אשתמש למצגת בלבד.- אבל:</a:t>
            </a:r>
          </a:p>
          <a:p>
            <a:pPr algn="r"/>
            <a:r>
              <a:rPr lang="he-IL" dirty="0" smtClean="0"/>
              <a:t>2 - חיצים - רצוי שיהיו דו-כיווניים.</a:t>
            </a:r>
          </a:p>
          <a:p>
            <a:pPr algn="r"/>
            <a:r>
              <a:rPr lang="he-IL" dirty="0" smtClean="0"/>
              <a:t>3 - המסגרת האמצעית היא זו שאליה מתייחסים, ולכן כדאי שהמסגרת שלה תהיה מעט שונה, בצבע או בעובי. </a:t>
            </a:r>
          </a:p>
          <a:p>
            <a:pPr algn="r"/>
            <a:r>
              <a:rPr lang="he-IL" dirty="0" smtClean="0"/>
              <a:t>4 - המדרג (הירארכיה) בין 3 הכותרות - כדאי לחשוב על זה שוב, על רקע מה שקיים בשאר השקופיות. כזה ראה וחדש הוא חלק מהמוטו של כל הדפים כולם; הערך ה"תזונתי" הוא ייחודי לדף המסוים.  </a:t>
            </a:r>
          </a:p>
          <a:p>
            <a:pPr algn="r"/>
            <a:r>
              <a:rPr lang="he-IL" dirty="0" smtClean="0"/>
              <a:t>5 - . האם תוכלי לשתול את הטקסט הייחודי לכל דף ודף (כלומר לכל שקופית), כך שיעומד יפה? תודה מראש. אם יהיו לי הגהות - כבר אעשה לבד. מחזירה לך עם שינוי קל בטקסט (במקום טוקבק כתבתי: שיחה בשעת הסעודה).</a:t>
            </a:r>
          </a:p>
          <a:p>
            <a:pPr algn="r"/>
            <a:r>
              <a:rPr lang="he-IL" dirty="0" smtClean="0"/>
              <a:t>תודה!!!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55AFF-BE68-42EB-996A-F07FFABB34FA}" type="slidenum">
              <a:rPr lang="es-AR" smtClean="0">
                <a:solidFill>
                  <a:prstClr val="black"/>
                </a:solidFill>
              </a:rPr>
              <a:pPr/>
              <a:t>1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3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 smtClean="0"/>
              <a:t>הי איילה - המבנה מצוין.</a:t>
            </a:r>
          </a:p>
          <a:p>
            <a:pPr algn="r"/>
            <a:r>
              <a:rPr lang="he-IL" dirty="0" smtClean="0"/>
              <a:t>1 - את כל השקופיות עם המלל (החל משקופית שנייה, רובריקות ממולאות) - אני בוחרת את השנייה, עם הקווים האדומים וטיפה צבע.  </a:t>
            </a:r>
          </a:p>
          <a:p>
            <a:pPr algn="r"/>
            <a:r>
              <a:rPr lang="he-IL" dirty="0" smtClean="0"/>
              <a:t>2 - להשאיר את הראשונה לבנה, ללא צבע - כדי שיוכלו להדפיס בקלות. בצבעוניות אשתמש למצגת בלבד.- אבל:</a:t>
            </a:r>
          </a:p>
          <a:p>
            <a:pPr algn="r"/>
            <a:r>
              <a:rPr lang="he-IL" dirty="0" smtClean="0"/>
              <a:t>2 - חיצים - רצוי שיהיו דו-כיווניים.</a:t>
            </a:r>
          </a:p>
          <a:p>
            <a:pPr algn="r"/>
            <a:r>
              <a:rPr lang="he-IL" dirty="0" smtClean="0"/>
              <a:t>3 - המסגרת האמצעית היא זו שאליה מתייחסים, ולכן כדאי שהמסגרת שלה תהיה מעט שונה, בצבע או בעובי. </a:t>
            </a:r>
          </a:p>
          <a:p>
            <a:pPr algn="r"/>
            <a:r>
              <a:rPr lang="he-IL" dirty="0" smtClean="0"/>
              <a:t>4 - המדרג (הירארכיה) בין 3 הכותרות - כדאי לחשוב על זה שוב, על רקע מה שקיים בשאר השקופיות. כזה ראה וחדש הוא חלק מהמוטו של כל הדפים כולם; הערך ה"תזונתי" הוא ייחודי לדף המסוים.  </a:t>
            </a:r>
          </a:p>
          <a:p>
            <a:pPr algn="r"/>
            <a:r>
              <a:rPr lang="he-IL" dirty="0" smtClean="0"/>
              <a:t>5 - . האם תוכלי לשתול את הטקסט הייחודי לכל דף ודף (כלומר לכל שקופית), כך שיעומד יפה? תודה מראש. אם יהיו לי הגהות - כבר אעשה לבד. מחזירה לך עם שינוי קל בטקסט (במקום טוקבק כתבתי: שיחה בשעת הסעודה).</a:t>
            </a:r>
          </a:p>
          <a:p>
            <a:pPr algn="r"/>
            <a:r>
              <a:rPr lang="he-IL" dirty="0" smtClean="0"/>
              <a:t>תודה!!!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55AFF-BE68-42EB-996A-F07FFABB34FA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643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322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291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70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77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343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942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289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5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09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393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12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950F-427E-4A62-AC5F-EB4C7CA44919}" type="datetimeFigureOut">
              <a:rPr lang="he-IL" smtClean="0"/>
              <a:t>ז'/חשון/תשע"ד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D22-8DD0-48E7-9404-612BD69B0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183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noFill/>
          </a:ln>
        </p:spPr>
        <p:txBody>
          <a:bodyPr wrap="square" rtlCol="1">
            <a:spAutoFit/>
          </a:bodyPr>
          <a:lstStyle/>
          <a:p>
            <a:endParaRPr lang="he-IL" sz="3200" dirty="0">
              <a:solidFill>
                <a:prstClr val="black"/>
              </a:solidFill>
              <a:latin typeface="Guttman Mantova-Decor" pitchFamily="2" charset="-79"/>
              <a:cs typeface="Guttman Mantova-Decor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412719"/>
            <a:ext cx="2771800" cy="2585323"/>
          </a:xfrm>
          <a:prstGeom prst="rect">
            <a:avLst/>
          </a:prstGeom>
          <a:noFill/>
          <a:ln w="6350">
            <a:noFill/>
          </a:ln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C00000"/>
                </a:solidFill>
              </a:rPr>
              <a:t>דעת גדולים</a:t>
            </a:r>
            <a:r>
              <a:rPr lang="he-IL" dirty="0" smtClean="0">
                <a:solidFill>
                  <a:srgbClr val="C00000"/>
                </a:solidFill>
              </a:rPr>
              <a:t>: </a:t>
            </a:r>
          </a:p>
          <a:p>
            <a:endParaRPr lang="he-IL" sz="1200" dirty="0" smtClean="0">
              <a:solidFill>
                <a:srgbClr val="C00000"/>
              </a:solidFill>
            </a:endParaRPr>
          </a:p>
          <a:p>
            <a:endParaRPr lang="he-IL" sz="1200" dirty="0">
              <a:solidFill>
                <a:srgbClr val="C00000"/>
              </a:solidFill>
            </a:endParaRPr>
          </a:p>
          <a:p>
            <a:endParaRPr lang="he-IL" sz="1200" dirty="0" smtClean="0">
              <a:solidFill>
                <a:srgbClr val="C00000"/>
              </a:solidFill>
            </a:endParaRPr>
          </a:p>
          <a:p>
            <a:endParaRPr lang="he-IL" sz="1200" dirty="0">
              <a:solidFill>
                <a:prstClr val="black"/>
              </a:solidFill>
            </a:endParaRPr>
          </a:p>
          <a:p>
            <a:endParaRPr lang="he-IL" sz="1200" dirty="0" smtClean="0">
              <a:solidFill>
                <a:prstClr val="black"/>
              </a:solidFill>
            </a:endParaRPr>
          </a:p>
          <a:p>
            <a:endParaRPr lang="he-IL" sz="1200" dirty="0">
              <a:solidFill>
                <a:prstClr val="black"/>
              </a:solidFill>
            </a:endParaRPr>
          </a:p>
          <a:p>
            <a:endParaRPr lang="he-IL" sz="1200" dirty="0" smtClean="0">
              <a:solidFill>
                <a:prstClr val="black"/>
              </a:solidFill>
            </a:endParaRPr>
          </a:p>
          <a:p>
            <a:endParaRPr lang="he-IL" sz="1200" dirty="0">
              <a:solidFill>
                <a:prstClr val="black"/>
              </a:solidFill>
            </a:endParaRPr>
          </a:p>
          <a:p>
            <a:endParaRPr lang="he-IL" sz="1200" dirty="0" smtClean="0">
              <a:solidFill>
                <a:prstClr val="black"/>
              </a:solidFill>
            </a:endParaRPr>
          </a:p>
          <a:p>
            <a:endParaRPr lang="he-IL" sz="1200" dirty="0" smtClean="0">
              <a:solidFill>
                <a:prstClr val="black"/>
              </a:solidFill>
            </a:endParaRPr>
          </a:p>
          <a:p>
            <a:endParaRPr lang="he-IL" sz="1200" dirty="0">
              <a:solidFill>
                <a:prstClr val="black"/>
              </a:solidFill>
            </a:endParaRPr>
          </a:p>
          <a:p>
            <a:endParaRPr lang="he-IL" sz="1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-24482"/>
            <a:ext cx="702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200" dirty="0" smtClean="0">
                <a:solidFill>
                  <a:prstClr val="black"/>
                </a:solidFill>
              </a:rPr>
              <a:t>תנ"ך וחז"ל </a:t>
            </a:r>
            <a:r>
              <a:rPr lang="he-IL" sz="3200" dirty="0">
                <a:solidFill>
                  <a:prstClr val="black"/>
                </a:solidFill>
              </a:rPr>
              <a:t>על </a:t>
            </a:r>
            <a:r>
              <a:rPr lang="he-IL" sz="3200" dirty="0" smtClean="0">
                <a:solidFill>
                  <a:prstClr val="black"/>
                </a:solidFill>
              </a:rPr>
              <a:t>דבר-מאכל </a:t>
            </a:r>
            <a:r>
              <a:rPr lang="he-IL" dirty="0" smtClean="0">
                <a:solidFill>
                  <a:prstClr val="black"/>
                </a:solidFill>
              </a:rPr>
              <a:t>ניבים ופתגמים</a:t>
            </a:r>
            <a:endParaRPr lang="he-IL" sz="3200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-108520" y="1124741"/>
            <a:ext cx="925252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>
            <a:off x="3834237" y="4022742"/>
            <a:ext cx="57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36512" y="4365104"/>
            <a:ext cx="2808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32240" y="3789036"/>
            <a:ext cx="255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71800" y="4941164"/>
            <a:ext cx="39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67800" y="1124744"/>
            <a:ext cx="2340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>
                <a:solidFill>
                  <a:srgbClr val="EEECE1">
                    <a:lumMod val="25000"/>
                  </a:srgbClr>
                </a:solidFill>
              </a:rPr>
              <a:t>אגוזים לפיצוח: </a:t>
            </a:r>
          </a:p>
          <a:p>
            <a:endParaRPr lang="he-IL" sz="1200" dirty="0">
              <a:solidFill>
                <a:srgbClr val="EEECE1">
                  <a:lumMod val="25000"/>
                </a:srgbClr>
              </a:solidFill>
            </a:endParaRPr>
          </a:p>
          <a:p>
            <a:endParaRPr lang="he-IL" sz="1200" b="1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0232" y="3789040"/>
            <a:ext cx="2452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rgbClr val="7030A0"/>
                </a:solidFill>
              </a:rPr>
              <a:t>שיחה בשעת הסעודה: </a:t>
            </a:r>
          </a:p>
          <a:p>
            <a:endParaRPr lang="he-IL" sz="1200" dirty="0" smtClean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71800" y="4941168"/>
            <a:ext cx="3960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>
                <a:solidFill>
                  <a:srgbClr val="0070C0"/>
                </a:solidFill>
              </a:rPr>
              <a:t>דימוי חזותי</a:t>
            </a:r>
            <a:r>
              <a:rPr lang="he-IL" dirty="0">
                <a:solidFill>
                  <a:srgbClr val="0070C0"/>
                </a:solidFill>
              </a:rPr>
              <a:t>: </a:t>
            </a:r>
            <a:endParaRPr lang="he-IL" dirty="0" smtClean="0">
              <a:solidFill>
                <a:srgbClr val="0070C0"/>
              </a:solidFill>
            </a:endParaRPr>
          </a:p>
          <a:p>
            <a:endParaRPr lang="he-IL" sz="1200" dirty="0">
              <a:solidFill>
                <a:srgbClr val="0070C0"/>
              </a:solidFill>
            </a:endParaRPr>
          </a:p>
          <a:p>
            <a:endParaRPr lang="he-IL" sz="1200" dirty="0">
              <a:solidFill>
                <a:srgbClr val="0070C0"/>
              </a:solidFill>
            </a:endParaRPr>
          </a:p>
          <a:p>
            <a:endParaRPr lang="he-IL" sz="1200" dirty="0">
              <a:solidFill>
                <a:srgbClr val="0070C0"/>
              </a:solidFill>
            </a:endParaRPr>
          </a:p>
          <a:p>
            <a:endParaRPr lang="he-IL" sz="1200" dirty="0">
              <a:solidFill>
                <a:srgbClr val="0070C0"/>
              </a:solidFill>
            </a:endParaRPr>
          </a:p>
          <a:p>
            <a:endParaRPr lang="he-IL" sz="12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1124744"/>
            <a:ext cx="273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e-IL" b="1" dirty="0">
                <a:solidFill>
                  <a:srgbClr val="00B050"/>
                </a:solidFill>
              </a:rPr>
              <a:t>תבלינים</a:t>
            </a:r>
            <a:r>
              <a:rPr lang="he-IL" dirty="0">
                <a:solidFill>
                  <a:srgbClr val="00B050"/>
                </a:solidFill>
              </a:rPr>
              <a:t>: </a:t>
            </a:r>
            <a:endParaRPr lang="he-IL" dirty="0" smtClean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6027" y="1434718"/>
            <a:ext cx="3768439" cy="31509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prstClr val="white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>
            <a:off x="-126203" y="4022742"/>
            <a:ext cx="57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31664" y="622429"/>
            <a:ext cx="43685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prstClr val="black"/>
                </a:solidFill>
              </a:rPr>
              <a:t>ערך תזונתי:</a:t>
            </a:r>
            <a:endParaRPr lang="he-IL" sz="1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6512" y="64948"/>
            <a:ext cx="280831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prstClr val="black"/>
                </a:solidFill>
              </a:rPr>
              <a:t>למורה: מודל  לכיתות ג-ד</a:t>
            </a:r>
            <a:endParaRPr lang="he-IL" sz="20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69042" y="1628640"/>
            <a:ext cx="3182407" cy="2477601"/>
          </a:xfrm>
          <a:prstGeom prst="rect">
            <a:avLst/>
          </a:prstGeom>
          <a:noFill/>
          <a:ln w="19050">
            <a:solidFill>
              <a:schemeClr val="tx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>
                <a:solidFill>
                  <a:srgbClr val="0070C0"/>
                </a:solidFill>
              </a:rPr>
              <a:t>"טקסט יהודי"</a:t>
            </a:r>
          </a:p>
          <a:p>
            <a:endParaRPr lang="he-IL" sz="14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he-IL" sz="1400" b="1" dirty="0" smtClean="0">
                <a:solidFill>
                  <a:srgbClr val="FF0000"/>
                </a:solidFill>
              </a:rPr>
              <a:t>מורות ומורים – לפניכם בשקופיות הבאות – מודל מפורט לעבודה על טקסט יהודי בכל נושא שהוא – והפעם: בנושא תרבות המזון. התאימו הדברים לכיתתכם ולנושא הנלמד.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904" y="622429"/>
            <a:ext cx="381642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1100" dirty="0" smtClean="0">
                <a:solidFill>
                  <a:prstClr val="black"/>
                </a:solidFill>
              </a:rPr>
              <a:t>תכנית </a:t>
            </a:r>
            <a:r>
              <a:rPr lang="he-IL" sz="1100" b="1" dirty="0" smtClean="0">
                <a:solidFill>
                  <a:prstClr val="black"/>
                </a:solidFill>
              </a:rPr>
              <a:t>ניחוחות קדומים</a:t>
            </a:r>
            <a:r>
              <a:rPr lang="he-IL" sz="1100" dirty="0" smtClean="0">
                <a:solidFill>
                  <a:prstClr val="black"/>
                </a:solidFill>
              </a:rPr>
              <a:t>, בי"ס גיבורי ישראל, ת"א.</a:t>
            </a:r>
          </a:p>
          <a:p>
            <a:pPr algn="l"/>
            <a:r>
              <a:rPr lang="he-IL" sz="1100" dirty="0" smtClean="0">
                <a:solidFill>
                  <a:prstClr val="black"/>
                </a:solidFill>
              </a:rPr>
              <a:t>מאת הדס לאור אשור ©. 2012 בזיקה לנושא השנתי</a:t>
            </a:r>
            <a:endParaRPr lang="he-I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0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0" y="1124741"/>
            <a:ext cx="2771488" cy="32316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Rectangle 42"/>
          <p:cNvSpPr/>
          <p:nvPr/>
        </p:nvSpPr>
        <p:spPr>
          <a:xfrm>
            <a:off x="-36512" y="4365104"/>
            <a:ext cx="2808312" cy="24928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Rectangle 43"/>
          <p:cNvSpPr/>
          <p:nvPr/>
        </p:nvSpPr>
        <p:spPr>
          <a:xfrm>
            <a:off x="2771800" y="4956557"/>
            <a:ext cx="3983020" cy="19014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6" name="Rectangle 45"/>
          <p:cNvSpPr/>
          <p:nvPr/>
        </p:nvSpPr>
        <p:spPr>
          <a:xfrm>
            <a:off x="6754820" y="1124741"/>
            <a:ext cx="2425693" cy="252028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extBox 1"/>
          <p:cNvSpPr txBox="1"/>
          <p:nvPr/>
        </p:nvSpPr>
        <p:spPr>
          <a:xfrm>
            <a:off x="0" y="-27384"/>
            <a:ext cx="9144000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noFill/>
          </a:ln>
        </p:spPr>
        <p:txBody>
          <a:bodyPr wrap="square" rtlCol="1">
            <a:spAutoFit/>
          </a:bodyPr>
          <a:lstStyle/>
          <a:p>
            <a:endParaRPr lang="he-IL" sz="3200" dirty="0">
              <a:latin typeface="Guttman Mantova-Decor" pitchFamily="2" charset="-79"/>
              <a:cs typeface="Guttman Mantova-Decor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4412719"/>
            <a:ext cx="2771800" cy="3877985"/>
          </a:xfrm>
          <a:prstGeom prst="rect">
            <a:avLst/>
          </a:prstGeom>
          <a:noFill/>
          <a:ln w="6350">
            <a:noFill/>
          </a:ln>
        </p:spPr>
        <p:txBody>
          <a:bodyPr wrap="square" rtlCol="1">
            <a:spAutoFit/>
          </a:bodyPr>
          <a:lstStyle/>
          <a:p>
            <a:r>
              <a:rPr lang="he-IL" b="1" dirty="0" smtClean="0"/>
              <a:t>דעת גדולים</a:t>
            </a:r>
            <a:r>
              <a:rPr lang="he-IL" dirty="0" smtClean="0"/>
              <a:t>: </a:t>
            </a:r>
          </a:p>
          <a:p>
            <a:endParaRPr lang="he-IL" sz="1200" dirty="0" smtClean="0"/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 smtClean="0"/>
          </a:p>
          <a:p>
            <a:r>
              <a:rPr lang="he-IL" dirty="0" smtClean="0"/>
              <a:t>ראיינו אחד מבני המשפחה הבוגרים – על פסוק זה. </a:t>
            </a:r>
          </a:p>
          <a:p>
            <a:endParaRPr lang="he-IL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dirty="0" smtClean="0"/>
              <a:t>מבחר שאלות מנחות</a:t>
            </a:r>
          </a:p>
          <a:p>
            <a:endParaRPr lang="he-IL" sz="1200" dirty="0"/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 smtClean="0"/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611396"/>
            <a:ext cx="38164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900" dirty="0" smtClean="0"/>
              <a:t>תכנית </a:t>
            </a:r>
            <a:r>
              <a:rPr lang="he-IL" sz="900" b="1" dirty="0" smtClean="0"/>
              <a:t>ניחוחות קדומים</a:t>
            </a:r>
            <a:r>
              <a:rPr lang="he-IL" sz="900" dirty="0" smtClean="0"/>
              <a:t>, בי"ס גיבורי ישראל, ת"א.</a:t>
            </a:r>
          </a:p>
          <a:p>
            <a:pPr algn="l"/>
            <a:r>
              <a:rPr lang="he-IL" sz="900" dirty="0" smtClean="0"/>
              <a:t>מאת הדס לאור-אשור ©  מדריכה לחינוך יהודי. 2012 בזיקה לנושא השנתי</a:t>
            </a:r>
            <a:endParaRPr lang="he-IL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557391"/>
            <a:ext cx="543728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ערך תזונתי: </a:t>
            </a:r>
            <a:r>
              <a:rPr lang="he-IL" sz="2800" b="1" dirty="0"/>
              <a:t> </a:t>
            </a:r>
            <a:r>
              <a:rPr lang="he-IL" sz="1200" b="1" dirty="0" smtClean="0">
                <a:solidFill>
                  <a:srgbClr val="FF0000"/>
                </a:solidFill>
              </a:rPr>
              <a:t>ראו דוגמאות מפענחות בשקופיות הבאות!</a:t>
            </a:r>
            <a:endParaRPr lang="he-IL" sz="1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-24482"/>
            <a:ext cx="702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200" dirty="0" smtClean="0"/>
              <a:t>תנ"ך וחז"ל </a:t>
            </a:r>
            <a:r>
              <a:rPr lang="he-IL" sz="3200" dirty="0"/>
              <a:t>על דבר-מאכל</a:t>
            </a:r>
            <a:r>
              <a:rPr lang="he-IL" sz="3200" dirty="0" smtClean="0"/>
              <a:t>: </a:t>
            </a:r>
            <a:r>
              <a:rPr lang="he-IL" sz="2800" dirty="0" smtClean="0"/>
              <a:t>ניבים ופתגמים</a:t>
            </a:r>
            <a:endParaRPr lang="he-IL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-108520" y="1124741"/>
            <a:ext cx="925252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>
            <a:off x="3834237" y="4022742"/>
            <a:ext cx="57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>
            <a:off x="-126203" y="4022742"/>
            <a:ext cx="57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36512" y="4365104"/>
            <a:ext cx="2808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71800" y="4941164"/>
            <a:ext cx="3996000" cy="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60240" y="113751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1200" b="1" dirty="0"/>
              <a:t>בחירה:</a:t>
            </a:r>
            <a:r>
              <a:rPr lang="he-IL" sz="1200" dirty="0"/>
              <a:t> העתיקו לכאן קטע מתוך אחד המקורות שבדף שקיבלתם.</a:t>
            </a:r>
          </a:p>
          <a:p>
            <a:endParaRPr lang="he-IL" sz="1200" dirty="0"/>
          </a:p>
        </p:txBody>
      </p:sp>
      <p:sp>
        <p:nvSpPr>
          <p:cNvPr id="16" name="Rectangle 15"/>
          <p:cNvSpPr/>
          <p:nvPr/>
        </p:nvSpPr>
        <p:spPr>
          <a:xfrm>
            <a:off x="2160240" y="467955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1200" b="1" dirty="0"/>
              <a:t>הקפידו </a:t>
            </a:r>
            <a:r>
              <a:rPr lang="he-IL" sz="1200" dirty="0"/>
              <a:t>על כתב יד ברור ונאה! רצוי להשתמש בצבע.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7800" y="1124744"/>
            <a:ext cx="2340704" cy="57861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he-IL" b="1" dirty="0"/>
              <a:t>אגוזים לפיצוח: </a:t>
            </a:r>
            <a:endParaRPr lang="he-IL" b="1" dirty="0" smtClean="0"/>
          </a:p>
          <a:p>
            <a:endParaRPr lang="he-IL" sz="1400" b="1" dirty="0"/>
          </a:p>
          <a:p>
            <a:endParaRPr lang="he-IL" sz="1400" b="1" dirty="0" smtClean="0"/>
          </a:p>
          <a:p>
            <a:endParaRPr lang="he-IL" sz="1200" b="1" dirty="0"/>
          </a:p>
          <a:p>
            <a:pPr marL="171450" indent="-171450">
              <a:buFont typeface="Wingdings" pitchFamily="2" charset="2"/>
              <a:buChar char="ü"/>
            </a:pPr>
            <a:r>
              <a:rPr lang="he-IL" dirty="0" smtClean="0"/>
              <a:t>ביאור מילים ודימויים</a:t>
            </a:r>
          </a:p>
          <a:p>
            <a:pPr marL="171450" indent="-171450">
              <a:buFont typeface="Wingdings" pitchFamily="2" charset="2"/>
              <a:buChar char="ü"/>
            </a:pPr>
            <a:endParaRPr lang="he-IL" dirty="0" smtClean="0"/>
          </a:p>
          <a:p>
            <a:pPr marL="171450" indent="-171450">
              <a:buFont typeface="Wingdings" pitchFamily="2" charset="2"/>
              <a:buChar char="ü"/>
            </a:pPr>
            <a:endParaRPr lang="he-IL" dirty="0"/>
          </a:p>
          <a:p>
            <a:pPr marL="171450" indent="-171450">
              <a:buFont typeface="Wingdings" pitchFamily="2" charset="2"/>
              <a:buChar char="ü"/>
            </a:pPr>
            <a:endParaRPr lang="he-IL" dirty="0" smtClean="0"/>
          </a:p>
          <a:p>
            <a:pPr marL="171450" indent="-171450">
              <a:buFont typeface="Wingdings" pitchFamily="2" charset="2"/>
              <a:buChar char="ü"/>
            </a:pPr>
            <a:endParaRPr lang="he-IL" dirty="0" smtClean="0"/>
          </a:p>
          <a:p>
            <a:pPr marL="171450" indent="-171450">
              <a:buFont typeface="Wingdings" pitchFamily="2" charset="2"/>
              <a:buChar char="ü"/>
            </a:pPr>
            <a:r>
              <a:rPr lang="he-IL" dirty="0" smtClean="0"/>
              <a:t>שאלה</a:t>
            </a: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171450" indent="-171450">
              <a:buFont typeface="Wingdings" pitchFamily="2" charset="2"/>
              <a:buChar char="ü"/>
            </a:pPr>
            <a:endParaRPr lang="he-IL" dirty="0" smtClean="0"/>
          </a:p>
          <a:p>
            <a:pPr marL="171450" indent="-171450">
              <a:buFont typeface="Wingdings" pitchFamily="2" charset="2"/>
              <a:buChar char="ü"/>
            </a:pPr>
            <a:r>
              <a:rPr lang="he-IL" dirty="0" smtClean="0"/>
              <a:t>מטלה</a:t>
            </a: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171450" indent="-171450">
              <a:buFont typeface="Wingdings" pitchFamily="2" charset="2"/>
              <a:buChar char="ü"/>
            </a:pPr>
            <a:r>
              <a:rPr lang="he-IL" dirty="0" smtClean="0"/>
              <a:t>העשרה </a:t>
            </a:r>
          </a:p>
          <a:p>
            <a:pPr marL="171450" indent="-171450">
              <a:buFont typeface="Wingdings" pitchFamily="2" charset="2"/>
              <a:buChar char="ü"/>
            </a:pPr>
            <a:endParaRPr lang="he-IL" dirty="0"/>
          </a:p>
          <a:p>
            <a:endParaRPr lang="he-IL" sz="1200" dirty="0"/>
          </a:p>
          <a:p>
            <a:endParaRPr lang="he-IL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2771800" y="4941168"/>
            <a:ext cx="396044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e-IL" b="1" dirty="0">
                <a:solidFill>
                  <a:prstClr val="black"/>
                </a:solidFill>
              </a:rPr>
              <a:t>דימוי חזותי</a:t>
            </a:r>
            <a:r>
              <a:rPr lang="he-IL" dirty="0">
                <a:solidFill>
                  <a:prstClr val="black"/>
                </a:solidFill>
              </a:rPr>
              <a:t>: </a:t>
            </a:r>
            <a:endParaRPr lang="he-IL" dirty="0" smtClean="0">
              <a:solidFill>
                <a:prstClr val="black"/>
              </a:solidFill>
            </a:endParaRPr>
          </a:p>
          <a:p>
            <a:pPr lvl="0"/>
            <a:r>
              <a:rPr lang="he-IL" sz="1600" dirty="0" smtClean="0">
                <a:solidFill>
                  <a:prstClr val="black"/>
                </a:solidFill>
              </a:rPr>
              <a:t>איירו, העתיקו מו המוכן </a:t>
            </a:r>
            <a:r>
              <a:rPr lang="he-IL" sz="1600" dirty="0">
                <a:solidFill>
                  <a:prstClr val="black"/>
                </a:solidFill>
              </a:rPr>
              <a:t>או </a:t>
            </a:r>
            <a:r>
              <a:rPr lang="he-IL" sz="1600" dirty="0" smtClean="0">
                <a:solidFill>
                  <a:prstClr val="black"/>
                </a:solidFill>
              </a:rPr>
              <a:t>צרו דימוי מצולם, </a:t>
            </a:r>
            <a:r>
              <a:rPr lang="he-IL" sz="1200" dirty="0" smtClean="0">
                <a:solidFill>
                  <a:prstClr val="black"/>
                </a:solidFill>
              </a:rPr>
              <a:t>שיסמל </a:t>
            </a:r>
            <a:r>
              <a:rPr lang="he-IL" sz="1200" dirty="0">
                <a:solidFill>
                  <a:prstClr val="black"/>
                </a:solidFill>
              </a:rPr>
              <a:t>ויזואלית את הנושא שבטקסט המילולי – והדביקו כאן.</a:t>
            </a:r>
          </a:p>
          <a:p>
            <a:pPr lvl="0"/>
            <a:endParaRPr lang="he-IL" sz="1200" dirty="0">
              <a:solidFill>
                <a:prstClr val="black"/>
              </a:solidFill>
            </a:endParaRPr>
          </a:p>
          <a:p>
            <a:pPr lvl="0"/>
            <a:endParaRPr lang="he-IL" sz="1200" dirty="0">
              <a:solidFill>
                <a:prstClr val="black"/>
              </a:solidFill>
            </a:endParaRPr>
          </a:p>
          <a:p>
            <a:pPr lvl="0"/>
            <a:endParaRPr lang="he-IL" sz="1200" dirty="0">
              <a:solidFill>
                <a:prstClr val="black"/>
              </a:solidFill>
            </a:endParaRPr>
          </a:p>
          <a:p>
            <a:pPr lvl="0"/>
            <a:endParaRPr lang="he-IL" sz="1200" dirty="0">
              <a:solidFill>
                <a:prstClr val="black"/>
              </a:solidFill>
            </a:endParaRPr>
          </a:p>
          <a:p>
            <a:pPr lvl="0"/>
            <a:endParaRPr lang="he-IL" sz="1200" dirty="0">
              <a:solidFill>
                <a:prstClr val="black"/>
              </a:solidFill>
            </a:endParaRPr>
          </a:p>
          <a:p>
            <a:pPr lvl="0"/>
            <a:r>
              <a:rPr lang="he-IL" sz="1600" b="1" dirty="0" smtClean="0">
                <a:solidFill>
                  <a:prstClr val="black"/>
                </a:solidFill>
              </a:rPr>
              <a:t>מתוך </a:t>
            </a:r>
            <a:r>
              <a:rPr lang="he-IL" sz="1600" b="1" dirty="0">
                <a:solidFill>
                  <a:prstClr val="black"/>
                </a:solidFill>
              </a:rPr>
              <a:t>האינטרנט, אולי </a:t>
            </a:r>
            <a:r>
              <a:rPr lang="he-IL" sz="1600" b="1" dirty="0" smtClean="0">
                <a:solidFill>
                  <a:prstClr val="black"/>
                </a:solidFill>
              </a:rPr>
              <a:t>בעיתון, אולי מן </a:t>
            </a:r>
            <a:r>
              <a:rPr lang="he-IL" sz="1600" b="1" dirty="0" err="1" smtClean="0">
                <a:solidFill>
                  <a:prstClr val="black"/>
                </a:solidFill>
              </a:rPr>
              <a:t>הדימיון</a:t>
            </a:r>
            <a:r>
              <a:rPr lang="he-IL" sz="1600" b="1" dirty="0">
                <a:solidFill>
                  <a:prstClr val="black"/>
                </a:solidFill>
              </a:rPr>
              <a:t>.</a:t>
            </a:r>
            <a:endParaRPr lang="es-AR" sz="3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1124744"/>
            <a:ext cx="27352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u="sng" dirty="0" smtClean="0"/>
              <a:t>מתכון </a:t>
            </a:r>
            <a:r>
              <a:rPr lang="he-IL" b="1" u="sng" dirty="0"/>
              <a:t>אישי</a:t>
            </a:r>
            <a:r>
              <a:rPr lang="he-IL" dirty="0"/>
              <a:t>: </a:t>
            </a:r>
            <a:r>
              <a:rPr lang="he-IL" sz="1400" dirty="0"/>
              <a:t>כתבו מתכון הקשור בקמח או בלחם.</a:t>
            </a:r>
          </a:p>
          <a:p>
            <a:endParaRPr lang="he-IL" sz="1000" b="1" u="sng" dirty="0">
              <a:solidFill>
                <a:srgbClr val="00B050"/>
              </a:solidFill>
            </a:endParaRPr>
          </a:p>
          <a:p>
            <a:r>
              <a:rPr lang="he-IL" sz="1400" b="1" u="sng" dirty="0"/>
              <a:t>שם המאכל</a:t>
            </a:r>
            <a:r>
              <a:rPr lang="he-IL" sz="1400" b="1" dirty="0"/>
              <a:t>:</a:t>
            </a:r>
            <a:endParaRPr lang="he-IL" sz="1400" dirty="0"/>
          </a:p>
          <a:p>
            <a:endParaRPr lang="he-IL" sz="1400" b="1" u="sng" dirty="0"/>
          </a:p>
          <a:p>
            <a:r>
              <a:rPr lang="he-IL" sz="1400" b="1" u="sng" dirty="0" smtClean="0"/>
              <a:t>החומרים </a:t>
            </a:r>
            <a:r>
              <a:rPr lang="he-IL" sz="1400" b="1" u="sng" dirty="0"/>
              <a:t>הנדרשים</a:t>
            </a:r>
            <a:r>
              <a:rPr lang="he-IL" sz="1400" b="1" dirty="0"/>
              <a:t>:</a:t>
            </a:r>
          </a:p>
          <a:p>
            <a:endParaRPr lang="he-IL" sz="1400" b="1" dirty="0"/>
          </a:p>
          <a:p>
            <a:r>
              <a:rPr lang="he-IL" sz="1400" b="1" u="sng" dirty="0" smtClean="0"/>
              <a:t>הכלים </a:t>
            </a:r>
            <a:r>
              <a:rPr lang="he-IL" sz="1400" b="1" u="sng" dirty="0"/>
              <a:t>הנדרשים</a:t>
            </a:r>
            <a:r>
              <a:rPr lang="he-IL" sz="1400" b="1" dirty="0"/>
              <a:t>:</a:t>
            </a:r>
          </a:p>
          <a:p>
            <a:endParaRPr lang="he-IL" sz="1400" b="1" dirty="0"/>
          </a:p>
          <a:p>
            <a:r>
              <a:rPr lang="he-IL" sz="1400" b="1" u="sng" dirty="0" smtClean="0"/>
              <a:t>שלבי </a:t>
            </a:r>
            <a:r>
              <a:rPr lang="he-IL" sz="1400" b="1" u="sng" dirty="0"/>
              <a:t>העבודה</a:t>
            </a:r>
            <a:r>
              <a:rPr lang="he-IL" sz="1400" b="1" dirty="0" smtClean="0"/>
              <a:t>:</a:t>
            </a:r>
          </a:p>
          <a:p>
            <a:endParaRPr lang="he-IL" sz="1400" b="1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b="1" u="sng" dirty="0" smtClean="0"/>
              <a:t>למי </a:t>
            </a:r>
            <a:r>
              <a:rPr lang="he-IL" sz="1400" b="1" u="sng" dirty="0"/>
              <a:t>תודה, למי ברכה?</a:t>
            </a:r>
            <a:endParaRPr lang="he-IL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-766507" y="50301"/>
            <a:ext cx="21602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[מודל ג-ד]</a:t>
            </a:r>
            <a:endParaRPr lang="he-IL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2838790" y="1450484"/>
            <a:ext cx="3863091" cy="2062103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algn="ctr"/>
            <a:r>
              <a:rPr lang="he-IL" sz="2000" dirty="0" smtClean="0"/>
              <a:t>  </a:t>
            </a:r>
            <a:r>
              <a:rPr lang="he-IL" sz="4400" dirty="0" smtClean="0"/>
              <a:t>היגד קצר</a:t>
            </a:r>
          </a:p>
          <a:p>
            <a:pPr algn="ctr"/>
            <a:r>
              <a:rPr lang="he-IL" sz="4400" dirty="0" smtClean="0"/>
              <a:t> וקולע!</a:t>
            </a:r>
            <a:endParaRPr lang="he-IL" sz="2000" dirty="0"/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9591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" grpId="0"/>
      <p:bldP spid="9" grpId="0"/>
      <p:bldP spid="15" grpId="0"/>
      <p:bldP spid="16" grpId="0"/>
      <p:bldP spid="35" grpId="0"/>
      <p:bldP spid="36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116410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ניבים ופתגמים: 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566000" cy="317009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1124745"/>
            <a:ext cx="2483768" cy="649408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אגוזים לפיצוח</a:t>
            </a:r>
            <a:r>
              <a:rPr lang="he-IL" dirty="0" smtClean="0"/>
              <a:t>:</a:t>
            </a:r>
            <a:endParaRPr lang="he-IL" dirty="0"/>
          </a:p>
          <a:p>
            <a:endParaRPr lang="he-IL" sz="1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זיעת אפיך = זיעה סביב האף. זיעה היא סמל למאמץ.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אילו </a:t>
            </a:r>
            <a:r>
              <a:rPr lang="he-IL" sz="1600" dirty="0" smtClean="0"/>
              <a:t>פעולות גורמות לכם להזיע?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לפניכם עבודות שונות הקשורות בהכנת אוכל. דרגו אותן מהקל אל הכבד: </a:t>
            </a:r>
            <a:r>
              <a:rPr lang="he-IL" sz="1200" dirty="0" smtClean="0"/>
              <a:t>מהעבודה הקלה ביותר לקשה ביותר - לדעתכם: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בישול </a:t>
            </a:r>
            <a:r>
              <a:rPr lang="he-IL" sz="1400" dirty="0"/>
              <a:t>ארוחת ערב ביום ששי בערב. בני הדודים מוזמנים.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בישול ארוחת צהרים למשפחה עם שני ילדים;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/>
              <a:t>זריעת חיטה, השקיה, קציר, טחינת הגרעינים לקמח </a:t>
            </a:r>
            <a:r>
              <a:rPr lang="he-IL" sz="1400" dirty="0" smtClean="0"/>
              <a:t>(שאחר כך ייצרו ממנו לחם, עוגות ועוד).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הסעדה (קייטרינג) בחתונה של דוד שלי;</a:t>
            </a:r>
          </a:p>
          <a:p>
            <a:r>
              <a:rPr lang="he-IL" sz="1100" dirty="0" smtClean="0"/>
              <a:t>איזו עוד עבודה חקלאית קשורה בייצור אוכל?</a:t>
            </a:r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050167"/>
            <a:ext cx="2751146" cy="332398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400" dirty="0" smtClean="0"/>
              <a:t>כתבו מתכון הקשור בקמח או בלחם.</a:t>
            </a:r>
            <a:endParaRPr lang="he-IL" sz="1400" dirty="0"/>
          </a:p>
          <a:p>
            <a:endParaRPr lang="he-IL" sz="1000" b="1" u="sng" dirty="0" smtClean="0">
              <a:solidFill>
                <a:srgbClr val="00B050"/>
              </a:solidFill>
            </a:endParaRPr>
          </a:p>
          <a:p>
            <a:r>
              <a:rPr lang="he-IL" sz="1200" b="1" u="sng" dirty="0"/>
              <a:t>שם 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  <a:endParaRPr lang="he-IL" sz="1200" dirty="0" smtClean="0"/>
          </a:p>
          <a:p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למי תודה, למי ברכה?</a:t>
            </a:r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758931" y="4850284"/>
            <a:ext cx="3888432" cy="1977464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50" dirty="0" smtClean="0"/>
          </a:p>
          <a:p>
            <a:r>
              <a:rPr lang="he-IL" dirty="0" smtClean="0"/>
              <a:t>דימוי של אחד השלבים בתהליך ייצור לחם – תצלום או ציור</a:t>
            </a:r>
            <a:endParaRPr lang="he-IL" sz="1050" dirty="0" smtClean="0"/>
          </a:p>
          <a:p>
            <a:endParaRPr lang="he-IL" sz="1050" dirty="0" smtClean="0"/>
          </a:p>
          <a:p>
            <a:endParaRPr lang="he-IL" sz="1050" dirty="0" smtClean="0"/>
          </a:p>
          <a:p>
            <a:endParaRPr lang="he-IL" sz="1050" dirty="0" smtClean="0"/>
          </a:p>
          <a:p>
            <a:endParaRPr lang="he-IL" sz="1050" dirty="0" smtClean="0"/>
          </a:p>
          <a:p>
            <a:r>
              <a:rPr lang="he-IL" sz="1600" dirty="0" smtClean="0"/>
              <a:t>מתוך האינטרנט, אולי בעיתון אולי מן </a:t>
            </a:r>
            <a:r>
              <a:rPr lang="he-IL" sz="1600" dirty="0" err="1" smtClean="0"/>
              <a:t>הדימיון</a:t>
            </a:r>
            <a:r>
              <a:rPr lang="he-IL" sz="1600" dirty="0"/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4367102"/>
            <a:ext cx="2771800" cy="3447098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/>
              <a:t>דעת גדולים: </a:t>
            </a:r>
            <a:r>
              <a:rPr lang="he-IL" sz="1400" dirty="0" smtClean="0"/>
              <a:t>ראיינו אחד מבני המשפחה הבוגרים – על פסוק זה: </a:t>
            </a:r>
          </a:p>
          <a:p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איזה מאמץ את/אתה עושה על מנת שיהיה לחם בבית?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אילו פעולות את/אתה </a:t>
            </a:r>
            <a:r>
              <a:rPr lang="he-IL" sz="1600" smtClean="0"/>
              <a:t>עושה לצורך הכנת </a:t>
            </a:r>
            <a:r>
              <a:rPr lang="he-IL" sz="1600" dirty="0" smtClean="0"/>
              <a:t>ארוחה והגשתה?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אילו פעולות יש לעשות כשכל המשפחה מסיימת לאכול? </a:t>
            </a:r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9447" y="162585"/>
            <a:ext cx="1800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err="1" smtClean="0"/>
              <a:t>ה.ל.א</a:t>
            </a:r>
            <a:r>
              <a:rPr lang="he-IL" sz="1200" dirty="0" smtClean="0"/>
              <a:t>. 2012 בזיקה לנושא השנתי – </a:t>
            </a:r>
            <a:r>
              <a:rPr lang="he-IL" sz="1200" b="1" dirty="0" smtClean="0"/>
              <a:t>דף 1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50625" y="1042956"/>
            <a:ext cx="33970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rgbClr val="C00000"/>
                </a:solidFill>
              </a:rPr>
              <a:t>בשביל לאכול – צריך לעמול</a:t>
            </a:r>
            <a:endParaRPr lang="he-IL" sz="2400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5098" y="2171185"/>
            <a:ext cx="30210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600" b="1" dirty="0" smtClean="0">
                <a:solidFill>
                  <a:srgbClr val="C00000"/>
                </a:solidFill>
              </a:rPr>
              <a:t>בְּזֵיעַת אָפֵּיךָ תֹאכַל לֶחֶם</a:t>
            </a:r>
          </a:p>
          <a:p>
            <a:pPr lvl="0" algn="ctr"/>
            <a:endParaRPr lang="he-IL" dirty="0" smtClean="0"/>
          </a:p>
          <a:p>
            <a:pPr lvl="0" algn="ctr"/>
            <a:endParaRPr lang="he-IL" dirty="0"/>
          </a:p>
          <a:p>
            <a:pPr lvl="0" algn="ctr"/>
            <a:endParaRPr lang="he-IL" dirty="0" smtClean="0"/>
          </a:p>
          <a:p>
            <a:pPr lvl="0" algn="ctr"/>
            <a:r>
              <a:rPr lang="he-IL" dirty="0" smtClean="0"/>
              <a:t>בראשית</a:t>
            </a:r>
            <a:r>
              <a:rPr lang="he-IL" dirty="0"/>
              <a:t>, פרק ג, פסוק </a:t>
            </a:r>
            <a:r>
              <a:rPr lang="he-IL" dirty="0" err="1"/>
              <a:t>יט</a:t>
            </a:r>
            <a:endParaRPr lang="he-IL" dirty="0">
              <a:solidFill>
                <a:prstClr val="black"/>
              </a:solidFill>
              <a:latin typeface="Guttman Mantova-Decor" pitchFamily="2" charset="-79"/>
              <a:cs typeface="Guttman Mantova-Decor" pitchFamily="2" charset="-79"/>
            </a:endParaRPr>
          </a:p>
        </p:txBody>
      </p:sp>
      <p:cxnSp>
        <p:nvCxnSpPr>
          <p:cNvPr id="10" name="מחבר ישר 9"/>
          <p:cNvCxnSpPr/>
          <p:nvPr/>
        </p:nvCxnSpPr>
        <p:spPr>
          <a:xfrm>
            <a:off x="0" y="1050167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6660232" y="1124741"/>
            <a:ext cx="0" cy="57332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>
            <a:off x="2771800" y="1124745"/>
            <a:ext cx="0" cy="57332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98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5950" y="146323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ניבים ופתגמים: 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566000" cy="317009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1124745"/>
            <a:ext cx="2483768" cy="670952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sz="1400" b="1" u="sng" dirty="0" smtClean="0"/>
              <a:t>אגוזים לפיצוח</a:t>
            </a:r>
            <a:r>
              <a:rPr lang="he-IL" sz="1400" dirty="0" smtClean="0"/>
              <a:t>:</a:t>
            </a:r>
            <a:endParaRPr lang="he-IL" sz="1400" dirty="0"/>
          </a:p>
          <a:p>
            <a:endParaRPr lang="he-IL" sz="1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לבדו = בלבד.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אילו סוגי לחם אתם מכירים? </a:t>
            </a:r>
            <a:r>
              <a:rPr lang="he-IL" sz="1200" dirty="0" smtClean="0"/>
              <a:t>[חלה, לחמנייה, לחם שחור, לחם לבן, בגט, קובנה, בייגלה, ....?]</a:t>
            </a:r>
            <a:endParaRPr lang="he-IL" sz="1200" dirty="0"/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לפניכם מגוון מאכלים שאפשר לגוון בעזרתם את אכילת הלחם. </a:t>
            </a:r>
            <a:r>
              <a:rPr lang="he-IL" sz="1400" dirty="0" smtClean="0"/>
              <a:t>דרגו אותם מהטעים ביותר לפחות טעים - לפי טעמכם האישי:</a:t>
            </a:r>
          </a:p>
          <a:p>
            <a:endParaRPr lang="he-IL" sz="1600" dirty="0"/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כריך עם נקניק ומלפפון וזיתים;</a:t>
            </a:r>
            <a:endParaRPr lang="he-IL" sz="1400" dirty="0"/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כריך עם גבינה לבנה ועגבנייה;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לחמנייה עם חביתה ופלפל אדום;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טוסט עם גבינה צהובה, רסק עגבניות ותבלין פיצה;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חצי כיכר לחם עם שניצל וחרדל ומלפפון חמוץ;</a:t>
            </a:r>
            <a:endParaRPr lang="he-IL" sz="1400" dirty="0"/>
          </a:p>
          <a:p>
            <a:r>
              <a:rPr lang="he-IL" sz="1400" b="1" dirty="0" smtClean="0"/>
              <a:t>הוסיפו עוד מאכל בו הלחם הוא מרכיב מרכזי – אבל לא היחיד!  </a:t>
            </a:r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124745"/>
            <a:ext cx="2651211" cy="329320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200" dirty="0" smtClean="0"/>
              <a:t>כתבו מתכון בריא המשלב לחם עם מוצר מזון נוסף.</a:t>
            </a:r>
            <a:endParaRPr lang="he-IL" sz="1200" dirty="0"/>
          </a:p>
          <a:p>
            <a:endParaRPr lang="he-IL" sz="1000" b="1" u="sng" dirty="0" smtClean="0">
              <a:solidFill>
                <a:srgbClr val="00B050"/>
              </a:solidFill>
            </a:endParaRPr>
          </a:p>
          <a:p>
            <a:r>
              <a:rPr lang="he-IL" sz="1200" b="1" u="sng" dirty="0"/>
              <a:t>שם 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  <a:endParaRPr lang="he-IL" sz="1200" dirty="0" smtClean="0"/>
          </a:p>
          <a:p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למי תודה, למי ברכה?</a:t>
            </a:r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966153" y="5205393"/>
            <a:ext cx="3694079" cy="1723549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00" dirty="0"/>
          </a:p>
          <a:p>
            <a:r>
              <a:rPr lang="he-IL" sz="1600" dirty="0" smtClean="0"/>
              <a:t>דימוי של לחם ו... עוד משהו שחשוב למשפחה שלך חוץ מלחם – תצלום או ציור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/>
          </a:p>
          <a:p>
            <a:r>
              <a:rPr lang="he-IL" sz="1600" dirty="0" smtClean="0"/>
              <a:t>מתוך האינטרנט, אולי בעיתון אולי מן </a:t>
            </a:r>
            <a:r>
              <a:rPr lang="he-IL" sz="1600" dirty="0" err="1" smtClean="0"/>
              <a:t>הדימיון</a:t>
            </a:r>
            <a:r>
              <a:rPr lang="he-IL" sz="1600" dirty="0" smtClean="0"/>
              <a:t>.</a:t>
            </a:r>
            <a:endParaRPr lang="he-IL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4367102"/>
            <a:ext cx="2771800" cy="276998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דעת גדולים</a:t>
            </a:r>
            <a:r>
              <a:rPr lang="he-IL" dirty="0" smtClean="0"/>
              <a:t>: </a:t>
            </a:r>
            <a:r>
              <a:rPr lang="he-IL" sz="1400" dirty="0" smtClean="0"/>
              <a:t>ראיינו אחד מבני המשפחה הבוגרים – על פסוק זה: </a:t>
            </a:r>
          </a:p>
          <a:p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כמה פרוסות לחם אתה אוכל ביום?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מה חשוב לך לאכול חוץ מלחם?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מה חשוב לבריאות שלך חוץ מלאכול?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132356"/>
            <a:ext cx="208206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smtClean="0"/>
              <a:t>הדס לאור אשור ©. 2012 בזיקה לנושא השנתי – </a:t>
            </a:r>
            <a:r>
              <a:rPr lang="he-IL" sz="1200" b="1" dirty="0" smtClean="0"/>
              <a:t>דף 2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819335"/>
            <a:ext cx="376035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rgbClr val="C00000"/>
                </a:solidFill>
              </a:rPr>
              <a:t>חשוב לאכול מגוון רחב של מזונות</a:t>
            </a:r>
            <a:endParaRPr lang="he-IL" sz="2000" b="1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5098" y="2171185"/>
            <a:ext cx="32371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>
                <a:solidFill>
                  <a:schemeClr val="accent3">
                    <a:lumMod val="50000"/>
                  </a:schemeClr>
                </a:solidFill>
              </a:rPr>
              <a:t>לא על הלחם לבדו יחיה אדם </a:t>
            </a:r>
            <a:endParaRPr lang="he-IL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ctr"/>
            <a:r>
              <a:rPr lang="he-IL" sz="3200" b="1" dirty="0" smtClean="0">
                <a:solidFill>
                  <a:schemeClr val="accent3">
                    <a:lumMod val="50000"/>
                  </a:schemeClr>
                </a:solidFill>
              </a:rPr>
              <a:t>ובני ביתו</a:t>
            </a:r>
          </a:p>
          <a:p>
            <a:pPr lvl="0" algn="ctr"/>
            <a:endParaRPr lang="he-IL" sz="1600" dirty="0" smtClean="0"/>
          </a:p>
          <a:p>
            <a:pPr lvl="0" algn="ctr"/>
            <a:endParaRPr lang="he-IL" sz="1600" dirty="0"/>
          </a:p>
          <a:p>
            <a:pPr lvl="0" algn="ctr"/>
            <a:r>
              <a:rPr lang="he-IL" sz="1600" dirty="0" smtClean="0"/>
              <a:t>על-פי </a:t>
            </a:r>
            <a:r>
              <a:rPr lang="he-IL" sz="1600" dirty="0"/>
              <a:t>דברים, ח, ג</a:t>
            </a:r>
          </a:p>
        </p:txBody>
      </p:sp>
    </p:spTree>
    <p:extLst>
      <p:ext uri="{BB962C8B-B14F-4D97-AF65-F5344CB8AC3E}">
        <p14:creationId xmlns:p14="http://schemas.microsoft.com/office/powerpoint/2010/main" val="298126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183059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ניבים ופתגמים: 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566000" cy="317009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cxnSp>
        <p:nvCxnSpPr>
          <p:cNvPr id="12" name="מחבר מעוקל 11"/>
          <p:cNvCxnSpPr/>
          <p:nvPr/>
        </p:nvCxnSpPr>
        <p:spPr>
          <a:xfrm rot="16200000" flipH="1">
            <a:off x="2567488" y="1208464"/>
            <a:ext cx="864098" cy="696653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60232" y="1124745"/>
            <a:ext cx="2483768" cy="721736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אגוזים לפיצוח</a:t>
            </a:r>
            <a:r>
              <a:rPr lang="he-IL" dirty="0" smtClean="0"/>
              <a:t>:</a:t>
            </a:r>
            <a:endParaRPr lang="he-IL" dirty="0"/>
          </a:p>
          <a:p>
            <a:endParaRPr lang="he-IL" b="1" u="sng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/>
              <a:t>לטרוח </a:t>
            </a:r>
            <a:r>
              <a:rPr lang="he-IL" sz="1400" dirty="0" smtClean="0"/>
              <a:t>= להתאמץ, להשקיע תשומת לב ועמל. </a:t>
            </a: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איך אתה מתכונן לשבת?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מיין את הפעולות הבאות בטבלה: דברים שאני נוהג לעשות לקראת שבת/ דברים שאינני נוהג לעשות לקראת שבת: </a:t>
            </a:r>
            <a:endParaRPr lang="he-IL" sz="1400" dirty="0"/>
          </a:p>
          <a:p>
            <a:r>
              <a:rPr lang="he-IL" sz="1100" dirty="0" smtClean="0"/>
              <a:t>מתקלח/ מתלבש בבגדים יפים / מדליק-ה נרות שבת / מסדר את החדר/ אוכל אצל בני משפחה/ מארח בני משפחה / מסיים שיעורים מוקדם / עוזר בעריכת שולחן / עוזר בבישול..... מה עוד?</a:t>
            </a:r>
            <a:endParaRPr lang="he-IL" sz="1100" dirty="0"/>
          </a:p>
          <a:p>
            <a:pPr marL="228600" indent="-228600">
              <a:buFont typeface="+mj-lt"/>
              <a:buAutoNum type="arabicPeriod"/>
            </a:pPr>
            <a:endParaRPr lang="he-IL" sz="1100" dirty="0"/>
          </a:p>
          <a:p>
            <a:r>
              <a:rPr lang="he-IL" sz="1100" b="1" dirty="0" smtClean="0"/>
              <a:t>השלימו את המשפטים הבאים, המתארים מאמצים שאפשר לעשות, כשרוצים לזכות במשהו טוב: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מי שמתרגל תרגילים בחשבון כל יום - ..............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מי שמאמץ כלב באהבה</a:t>
            </a:r>
            <a:r>
              <a:rPr lang="he-IL" sz="1200" smtClean="0"/>
              <a:t>, .............</a:t>
            </a:r>
            <a:endParaRPr lang="he-IL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מי שעוזר לסחוב שקיות של קניות מהאוטו הביתה, ...................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מי שמשקה את הפרח בעציץ, .......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מי שאוכל ארוחות מגוונות, ...........</a:t>
            </a:r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124745"/>
            <a:ext cx="2651211" cy="403187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200" dirty="0" smtClean="0"/>
              <a:t>כתבו מתכון בריא של מאכל מסורתי, המוגש בדרך-כלל בערב שבת בביתכם?</a:t>
            </a:r>
            <a:endParaRPr lang="he-IL" sz="1200" dirty="0"/>
          </a:p>
          <a:p>
            <a:endParaRPr lang="he-IL" sz="1000" b="1" u="sng" dirty="0" smtClean="0">
              <a:solidFill>
                <a:srgbClr val="00B050"/>
              </a:solidFill>
            </a:endParaRPr>
          </a:p>
          <a:p>
            <a:r>
              <a:rPr lang="he-IL" sz="1200" b="1" u="sng" dirty="0"/>
              <a:t>שם 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endParaRPr lang="he-IL" sz="1200" b="1" u="sng" dirty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  <a:endParaRPr lang="he-IL" sz="1200" dirty="0" smtClean="0"/>
          </a:p>
          <a:p>
            <a:endParaRPr lang="he-IL" sz="1200" dirty="0"/>
          </a:p>
          <a:p>
            <a:r>
              <a:rPr lang="he-IL" sz="1200" b="1" u="sng" dirty="0" smtClean="0"/>
              <a:t>למי תודה, למי ברכה?</a:t>
            </a:r>
            <a:endParaRPr lang="he-IL" sz="1200" b="1" u="sng" dirty="0"/>
          </a:p>
          <a:p>
            <a:endParaRPr lang="he-IL" sz="12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966153" y="5205393"/>
            <a:ext cx="3694079" cy="1723549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00" dirty="0"/>
          </a:p>
          <a:p>
            <a:r>
              <a:rPr lang="he-IL" sz="1600" dirty="0" smtClean="0"/>
              <a:t>דימוי של סעודת שבת משפחתית או של אדם עובד – תצלום או ציור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r>
              <a:rPr lang="he-IL" sz="1600" dirty="0" smtClean="0"/>
              <a:t>מתוך האינטרנט, אולי בעיתון אולי מן </a:t>
            </a:r>
            <a:r>
              <a:rPr lang="he-IL" sz="1600" dirty="0" err="1" smtClean="0"/>
              <a:t>הדימיון</a:t>
            </a:r>
            <a:r>
              <a:rPr lang="he-IL" sz="1600" dirty="0" smtClean="0"/>
              <a:t>.</a:t>
            </a:r>
            <a:endParaRPr lang="he-IL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4367102"/>
            <a:ext cx="2771800" cy="2985433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דעת גדולים</a:t>
            </a:r>
            <a:r>
              <a:rPr lang="he-IL" dirty="0" smtClean="0"/>
              <a:t>: </a:t>
            </a:r>
            <a:r>
              <a:rPr lang="he-IL" sz="1400" dirty="0" smtClean="0"/>
              <a:t>ראיינו אחד מבני המשפחה הבוגרים – על פסוק זה: </a:t>
            </a:r>
          </a:p>
          <a:p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אילו עבודות נעשות בבית שלך לקראת ארוחת השבת?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איזו משימה שקשורה בהכנות לשבת הכי מעייפת אותך?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איזו פעולה שקשורה בהכנות לשבת הכי נעימה לך?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245525"/>
            <a:ext cx="16561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err="1" smtClean="0"/>
              <a:t>ה.ל.א</a:t>
            </a:r>
            <a:r>
              <a:rPr lang="he-IL" sz="1200" dirty="0" smtClean="0"/>
              <a:t>. 2012 בזיקה לנושא השנתי </a:t>
            </a:r>
            <a:r>
              <a:rPr lang="he-IL" sz="1200" b="1" dirty="0" smtClean="0"/>
              <a:t>– דף 3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725793"/>
            <a:ext cx="38012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C00000"/>
                </a:solidFill>
              </a:rPr>
              <a:t>מי שמתכונן מראש, ומוכן להתאמץ, יזכה ליהנות מפרי עמלו </a:t>
            </a:r>
            <a:endParaRPr lang="he-IL" sz="2000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5098" y="2171185"/>
            <a:ext cx="32371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solidFill>
                  <a:srgbClr val="0070C0"/>
                </a:solidFill>
              </a:rPr>
              <a:t>מי שטרח בערב שבת יאכל בשבת</a:t>
            </a:r>
          </a:p>
          <a:p>
            <a:pPr lvl="0" algn="ctr"/>
            <a:endParaRPr lang="he-IL" sz="1600" dirty="0" smtClean="0"/>
          </a:p>
          <a:p>
            <a:pPr lvl="0" algn="ctr"/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9369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121609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ניבים ופתגמים: 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566000" cy="317009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1124745"/>
            <a:ext cx="2483768" cy="770980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אגוזים לפיצוח</a:t>
            </a:r>
            <a:r>
              <a:rPr lang="he-IL" dirty="0" smtClean="0"/>
              <a:t>:</a:t>
            </a:r>
            <a:endParaRPr lang="he-IL" dirty="0"/>
          </a:p>
          <a:p>
            <a:endParaRPr lang="he-IL" sz="1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כ = כמו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האם אתם אוהבים זיתים?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מיינו את המזונות הבאים בטבלה: דברים שראוי לאכול מהם "כזית" (מעט) ודברים שראוי לאכול מהם "כאבטיח" (הרבה):  </a:t>
            </a:r>
            <a:endParaRPr lang="he-IL" sz="1600" dirty="0"/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r>
              <a:rPr lang="he-IL" sz="1200" dirty="0" smtClean="0"/>
              <a:t>מרק / במבה/ סלט ירקות/ סלט פירות / עוף צלוי/ קציצות בטטה/ עוגת שוקולד / שניצל תירס/ פלאפל./ ביסלי...... ומה עוד? הוסיפו עוד מזונות ומיינו בטבלה.</a:t>
            </a:r>
            <a:endParaRPr lang="he-IL" sz="1200" dirty="0"/>
          </a:p>
          <a:p>
            <a:pPr marL="228600" indent="-228600">
              <a:buFont typeface="+mj-lt"/>
              <a:buAutoNum type="arabicPeriod"/>
            </a:pPr>
            <a:endParaRPr lang="he-IL" sz="1200" dirty="0"/>
          </a:p>
          <a:p>
            <a:pPr marL="228600" indent="-228600">
              <a:buFont typeface="+mj-lt"/>
              <a:buAutoNum type="arabicPeriod"/>
            </a:pPr>
            <a:endParaRPr lang="he-IL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he-IL" sz="1200" b="1" dirty="0" smtClean="0"/>
              <a:t>איך </a:t>
            </a:r>
            <a:r>
              <a:rPr lang="he-IL" sz="1200" b="1" dirty="0"/>
              <a:t>מכינים שמן זית</a:t>
            </a:r>
            <a:r>
              <a:rPr lang="he-IL" sz="1200" b="1" dirty="0" smtClean="0"/>
              <a:t>?</a:t>
            </a:r>
            <a:r>
              <a:rPr lang="he-IL" sz="1200" dirty="0"/>
              <a:t> תארו את שלבי ההכנה.</a:t>
            </a:r>
            <a:r>
              <a:rPr lang="he-IL" sz="1200" b="1" dirty="0"/>
              <a:t> </a:t>
            </a:r>
            <a:endParaRPr lang="he-IL" sz="1200" b="1" dirty="0" smtClean="0"/>
          </a:p>
          <a:p>
            <a:pPr marL="228600" indent="-228600">
              <a:buFont typeface="+mj-lt"/>
              <a:buAutoNum type="arabicPeriod"/>
            </a:pPr>
            <a:endParaRPr lang="he-IL" sz="1200" b="1" dirty="0"/>
          </a:p>
          <a:p>
            <a:pPr marL="228600" indent="-228600">
              <a:buFont typeface="+mj-lt"/>
              <a:buAutoNum type="arabicPeriod"/>
            </a:pPr>
            <a:endParaRPr lang="he-IL" sz="1200" dirty="0"/>
          </a:p>
          <a:p>
            <a:pPr marL="228600" indent="-228600">
              <a:buFont typeface="+mj-lt"/>
              <a:buAutoNum type="arabicPeriod"/>
            </a:pPr>
            <a:r>
              <a:rPr lang="he-IL" sz="1200" dirty="0" smtClean="0"/>
              <a:t>מה ערכם התזונתי של הזיתים?</a:t>
            </a:r>
          </a:p>
          <a:p>
            <a:pPr marL="228600" indent="-228600">
              <a:buFont typeface="+mj-lt"/>
              <a:buAutoNum type="arabicPeriod"/>
            </a:pPr>
            <a:endParaRPr lang="he-IL" sz="1200" dirty="0"/>
          </a:p>
          <a:p>
            <a:pPr marL="228600" indent="-228600">
              <a:buFont typeface="Wingdings" pitchFamily="2" charset="2"/>
              <a:buChar char="ü"/>
            </a:pPr>
            <a:r>
              <a:rPr lang="he-IL" sz="1200" dirty="0" smtClean="0"/>
              <a:t>הידעתם? מילי שנולדו מהזית, ששימש בעבר למאור: יצהר, צוהר, צהרים.</a:t>
            </a:r>
          </a:p>
          <a:p>
            <a:pPr marL="228600" indent="-228600">
              <a:buFont typeface="+mj-lt"/>
              <a:buAutoNum type="arabicPeriod"/>
            </a:pPr>
            <a:endParaRPr lang="he-IL" sz="1200" dirty="0"/>
          </a:p>
          <a:p>
            <a:pPr marL="228600" indent="-228600">
              <a:buFont typeface="+mj-lt"/>
              <a:buAutoNum type="arabicPeriod"/>
            </a:pPr>
            <a:endParaRPr lang="he-IL" sz="1200" dirty="0" smtClean="0"/>
          </a:p>
          <a:p>
            <a:pPr marL="228600" indent="-228600">
              <a:buFont typeface="+mj-lt"/>
              <a:buAutoNum type="arabicPeriod"/>
            </a:pPr>
            <a:endParaRPr lang="he-IL" sz="1100" dirty="0" smtClean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124745"/>
            <a:ext cx="2651211" cy="329320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200" dirty="0" smtClean="0"/>
              <a:t>כתבו מתכון של סלט המתובל בשמן זית או מתכון אחר המשלב זיתים.</a:t>
            </a:r>
            <a:endParaRPr lang="he-IL" sz="1200" dirty="0"/>
          </a:p>
          <a:p>
            <a:endParaRPr lang="he-IL" sz="1000" b="1" u="sng" dirty="0" smtClean="0">
              <a:solidFill>
                <a:srgbClr val="00B050"/>
              </a:solidFill>
            </a:endParaRPr>
          </a:p>
          <a:p>
            <a:r>
              <a:rPr lang="he-IL" sz="1200" b="1" u="sng" dirty="0"/>
              <a:t>שם 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</a:p>
          <a:p>
            <a:endParaRPr lang="he-IL" sz="1200" dirty="0" smtClean="0"/>
          </a:p>
          <a:p>
            <a:endParaRPr lang="he-IL" sz="1200" dirty="0"/>
          </a:p>
          <a:p>
            <a:r>
              <a:rPr lang="he-IL" sz="1200" b="1" u="sng" dirty="0" smtClean="0"/>
              <a:t>למי תודה, למי ברכה?</a:t>
            </a:r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966153" y="5205393"/>
            <a:ext cx="3694079" cy="1692771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00" dirty="0"/>
          </a:p>
          <a:p>
            <a:r>
              <a:rPr lang="he-IL" sz="1600" dirty="0" smtClean="0"/>
              <a:t>דימוי של זיתים או של עץ זית, או של שמן זית – תצלום או ציור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/>
          </a:p>
          <a:p>
            <a:r>
              <a:rPr lang="he-IL" sz="1400" dirty="0" smtClean="0"/>
              <a:t>מתוך האינטרנט, אולי בעיתון אולי מן </a:t>
            </a:r>
            <a:r>
              <a:rPr lang="he-IL" sz="1400" dirty="0" err="1" smtClean="0"/>
              <a:t>הדימיון</a:t>
            </a:r>
            <a:r>
              <a:rPr lang="he-IL" sz="1400" dirty="0" smtClean="0"/>
              <a:t>. </a:t>
            </a:r>
            <a:endParaRPr lang="he-IL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36" y="4526644"/>
            <a:ext cx="2771800" cy="224676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sz="1400" b="1" u="sng" dirty="0" smtClean="0"/>
              <a:t>דעת גדולים</a:t>
            </a:r>
            <a:r>
              <a:rPr lang="he-IL" sz="1400" dirty="0" smtClean="0"/>
              <a:t>: ראיינו אחד מבני המשפחה הבוגרים – על פסוק זה: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האם </a:t>
            </a:r>
            <a:r>
              <a:rPr lang="he-IL" sz="1400" dirty="0"/>
              <a:t>אתם אוהבים זיתים? איזה סוג במיוחד?</a:t>
            </a:r>
            <a:endParaRPr lang="he-IL" sz="1000" dirty="0"/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האם אתם חושבים שאתם אוכלים מעט או הרבה או בדיוק כמה שצריך, בכל יום?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מה חשוב לכם לאכול "כזית" ומה חשוב לאכול "כאבטיח"?</a:t>
            </a:r>
            <a:endParaRPr lang="he-IL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245525"/>
            <a:ext cx="18722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err="1" smtClean="0"/>
              <a:t>ה.ל.א</a:t>
            </a:r>
            <a:r>
              <a:rPr lang="he-IL" sz="1200" dirty="0" smtClean="0"/>
              <a:t>.  2012בזיקה לנושא השנתי – </a:t>
            </a:r>
            <a:r>
              <a:rPr lang="he-IL" sz="1200" b="1" dirty="0" smtClean="0"/>
              <a:t>דף 4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725793"/>
            <a:ext cx="380121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C00000"/>
                </a:solidFill>
              </a:rPr>
              <a:t>יש מזונות שראוי להמעיט באכילתם</a:t>
            </a:r>
            <a:endParaRPr lang="he-IL" sz="2000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5098" y="2171185"/>
            <a:ext cx="32371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solidFill>
                  <a:srgbClr val="00B050"/>
                </a:solidFill>
              </a:rPr>
              <a:t>אכוֹל כזית</a:t>
            </a:r>
            <a:endParaRPr lang="he-IL" sz="3200" b="1" dirty="0">
              <a:solidFill>
                <a:srgbClr val="00B050"/>
              </a:solidFill>
            </a:endParaRPr>
          </a:p>
          <a:p>
            <a:pPr lvl="0" algn="ctr"/>
            <a:endParaRPr lang="he-IL" sz="3200" b="1" dirty="0"/>
          </a:p>
          <a:p>
            <a:pPr lvl="0" algn="ctr"/>
            <a:endParaRPr lang="he-IL" dirty="0" smtClean="0"/>
          </a:p>
          <a:p>
            <a:pPr lvl="0" algn="ctr"/>
            <a:r>
              <a:rPr lang="he-IL" dirty="0" smtClean="0"/>
              <a:t>מתוך </a:t>
            </a:r>
            <a:r>
              <a:rPr lang="he-IL" dirty="0"/>
              <a:t>ההגדה של פסח: </a:t>
            </a:r>
            <a:endParaRPr lang="he-IL" dirty="0" smtClean="0"/>
          </a:p>
          <a:p>
            <a:pPr lvl="0" algn="ctr"/>
            <a:r>
              <a:rPr lang="he-IL" dirty="0" smtClean="0"/>
              <a:t>כָּל </a:t>
            </a:r>
            <a:r>
              <a:rPr lang="he-IL" dirty="0"/>
              <a:t>אֶחָד </a:t>
            </a:r>
            <a:r>
              <a:rPr lang="he-IL" dirty="0" smtClean="0"/>
              <a:t>מֵהַמְסֻבִּים</a:t>
            </a:r>
            <a:endParaRPr lang="en-US" dirty="0" smtClean="0"/>
          </a:p>
          <a:p>
            <a:pPr lvl="0" algn="ctr"/>
            <a:r>
              <a:rPr lang="he-IL" dirty="0" smtClean="0"/>
              <a:t>לוֹקֵחַ </a:t>
            </a:r>
            <a:r>
              <a:rPr lang="he-IL" b="1" dirty="0" smtClean="0"/>
              <a:t>כַּזַּיִת</a:t>
            </a:r>
            <a:r>
              <a:rPr lang="he-IL" dirty="0" smtClean="0"/>
              <a:t> </a:t>
            </a:r>
            <a:r>
              <a:rPr lang="he-IL" dirty="0"/>
              <a:t>מָרוֹר </a:t>
            </a:r>
            <a:r>
              <a:rPr lang="he-IL" dirty="0" smtClean="0"/>
              <a:t> </a:t>
            </a:r>
            <a:endParaRPr lang="he-IL" b="1" dirty="0" smtClean="0"/>
          </a:p>
          <a:p>
            <a:pPr lvl="0" algn="ctr"/>
            <a:endParaRPr lang="he-IL" sz="1600" dirty="0" smtClean="0"/>
          </a:p>
          <a:p>
            <a:pPr lvl="0" algn="ctr"/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6101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3459" y="195415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ניבים ופתגמים: 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566000" cy="317009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1124745"/>
            <a:ext cx="2483768" cy="8002191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אגוזים לפיצוח</a:t>
            </a:r>
            <a:r>
              <a:rPr lang="he-IL" dirty="0" smtClean="0"/>
              <a:t>:</a:t>
            </a:r>
            <a:endParaRPr lang="he-IL" dirty="0"/>
          </a:p>
          <a:p>
            <a:endParaRPr lang="he-IL" sz="1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הרגיל בפת שחרית = מי שרגיל לאכול בבוקר; ניצול מן הכעס = ניצל מרגש לא טוב. מרגיש רגוע.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אם אתה נוהג לאכול ארוחת בוקר?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600" dirty="0" smtClean="0"/>
              <a:t>אילו יכולת לבחור מה לאכול כל בוקר לפני היציאה לביה"ס או בארוחת עשר – איזה תפריט היה הכי מרגיע אותך ומשמח את לבך?</a:t>
            </a:r>
            <a:endParaRPr lang="he-IL" sz="1600" dirty="0"/>
          </a:p>
          <a:p>
            <a:pPr marL="228600" indent="-228600">
              <a:buFont typeface="+mj-lt"/>
              <a:buAutoNum type="arabicPeriod"/>
            </a:pPr>
            <a:endParaRPr lang="he-IL" sz="1400" dirty="0"/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ראשון –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שני –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שלישי –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רביעי –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חמישי – </a:t>
            </a:r>
          </a:p>
          <a:p>
            <a:pPr marL="228600" indent="-228600">
              <a:buFont typeface="+mj-lt"/>
              <a:buAutoNum type="arabicPeriod"/>
            </a:pPr>
            <a:r>
              <a:rPr lang="he-IL" sz="1400" dirty="0" smtClean="0"/>
              <a:t>ביום ששי – </a:t>
            </a:r>
          </a:p>
          <a:p>
            <a:pPr marL="228600" indent="-228600">
              <a:buFont typeface="+mj-lt"/>
              <a:buAutoNum type="arabicPeriod"/>
            </a:pPr>
            <a:endParaRPr lang="he-IL" sz="1400" dirty="0" smtClean="0"/>
          </a:p>
          <a:p>
            <a:pPr marL="228600" indent="-228600">
              <a:buFont typeface="+mj-lt"/>
              <a:buAutoNum type="arabicPeriod"/>
            </a:pPr>
            <a:endParaRPr lang="he-IL" sz="1100" dirty="0" smtClean="0"/>
          </a:p>
          <a:p>
            <a:pPr marL="228600" indent="-228600">
              <a:buFont typeface="+mj-lt"/>
              <a:buAutoNum type="arabicPeriod"/>
            </a:pPr>
            <a:endParaRPr lang="he-IL" sz="1100" dirty="0"/>
          </a:p>
          <a:p>
            <a:pPr marL="228600" indent="-228600">
              <a:buFont typeface="+mj-lt"/>
              <a:buAutoNum type="arabicPeriod"/>
            </a:pPr>
            <a:endParaRPr lang="he-IL" sz="1100" dirty="0" smtClean="0"/>
          </a:p>
          <a:p>
            <a:pPr marL="228600" indent="-228600">
              <a:buFont typeface="+mj-lt"/>
              <a:buAutoNum type="arabicPeriod"/>
            </a:pPr>
            <a:endParaRPr lang="he-IL" sz="1100" dirty="0" smtClean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124745"/>
            <a:ext cx="2651211" cy="310854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200" dirty="0" smtClean="0"/>
              <a:t>כתבו מתכון לארוחת בוקר שאתם אוהבים:</a:t>
            </a:r>
            <a:endParaRPr lang="he-IL" sz="1200" dirty="0"/>
          </a:p>
          <a:p>
            <a:endParaRPr lang="he-IL" sz="1000" b="1" u="sng" dirty="0" smtClean="0">
              <a:solidFill>
                <a:srgbClr val="00B050"/>
              </a:solidFill>
            </a:endParaRPr>
          </a:p>
          <a:p>
            <a:r>
              <a:rPr lang="he-IL" sz="1200" b="1" u="sng" dirty="0"/>
              <a:t>שם 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  <a:endParaRPr lang="he-IL" sz="1200" dirty="0" smtClean="0"/>
          </a:p>
          <a:p>
            <a:endParaRPr lang="he-IL" sz="1200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למי תודה, למי ברכה?</a:t>
            </a:r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966153" y="5205393"/>
            <a:ext cx="3694079" cy="1723549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00" dirty="0"/>
          </a:p>
          <a:p>
            <a:r>
              <a:rPr lang="he-IL" sz="1600" dirty="0" smtClean="0"/>
              <a:t>דימוי של ארוחת בוקר או של רגש שקשור לרגשות של בוקר – תצלום או ציור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r>
              <a:rPr lang="he-IL" sz="1600" dirty="0" smtClean="0"/>
              <a:t>מתוך האינטרנט, אולי בעיתון אולי מן </a:t>
            </a:r>
            <a:r>
              <a:rPr lang="he-IL" sz="1600" dirty="0" err="1" smtClean="0"/>
              <a:t>הדימיון</a:t>
            </a:r>
            <a:r>
              <a:rPr lang="he-IL" sz="1600" dirty="0" smtClean="0"/>
              <a:t>.</a:t>
            </a:r>
            <a:endParaRPr lang="he-IL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4367102"/>
            <a:ext cx="2771800" cy="230832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דעת גדולים</a:t>
            </a:r>
            <a:r>
              <a:rPr lang="he-IL" dirty="0" smtClean="0"/>
              <a:t>: </a:t>
            </a:r>
            <a:r>
              <a:rPr lang="he-IL" sz="1400" dirty="0" smtClean="0"/>
              <a:t>ראיינו אחד מבני המשפחה הבוגרים – על פסוק זה: </a:t>
            </a:r>
          </a:p>
          <a:p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/>
              <a:t>האם אתם </a:t>
            </a:r>
            <a:r>
              <a:rPr lang="he-IL" sz="1400" dirty="0" smtClean="0"/>
              <a:t>נוהגים לאכול ארוחת בוקר?</a:t>
            </a:r>
            <a:endParaRPr lang="he-IL" sz="1000" dirty="0"/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מה כוללת הארוחה?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האם יש לדעתכם קשר בין רעב לבין לחץ, מתח, כעס?  </a:t>
            </a:r>
            <a:endParaRPr lang="he-IL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245525"/>
            <a:ext cx="19442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err="1" smtClean="0"/>
              <a:t>ה.ל.א</a:t>
            </a:r>
            <a:r>
              <a:rPr lang="he-IL" sz="1200" dirty="0" smtClean="0"/>
              <a:t>. 2012בזיקה לנושא השנתי – </a:t>
            </a:r>
            <a:r>
              <a:rPr lang="he-IL" sz="1200" b="1" dirty="0" smtClean="0"/>
              <a:t>דף 5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71799" y="1060910"/>
            <a:ext cx="380121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rgbClr val="C00000"/>
                </a:solidFill>
              </a:rPr>
              <a:t>חשוב לאכול ארוחת בוקר, זה מרגיע</a:t>
            </a:r>
            <a:endParaRPr lang="he-IL" sz="2000" b="1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35098" y="2171185"/>
            <a:ext cx="32371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solidFill>
                  <a:srgbClr val="C00000"/>
                </a:solidFill>
              </a:rPr>
              <a:t>הרגיל </a:t>
            </a:r>
            <a:r>
              <a:rPr lang="he-IL" sz="3200" b="1" dirty="0">
                <a:solidFill>
                  <a:srgbClr val="C00000"/>
                </a:solidFill>
              </a:rPr>
              <a:t>בפת שחרית</a:t>
            </a:r>
            <a:r>
              <a:rPr lang="he-IL" sz="3200" dirty="0">
                <a:solidFill>
                  <a:srgbClr val="C00000"/>
                </a:solidFill>
              </a:rPr>
              <a:t> </a:t>
            </a:r>
            <a:r>
              <a:rPr lang="he-IL" sz="3200" b="1" dirty="0">
                <a:solidFill>
                  <a:srgbClr val="C00000"/>
                </a:solidFill>
              </a:rPr>
              <a:t>ניצול מן </a:t>
            </a:r>
            <a:r>
              <a:rPr lang="he-IL" sz="3200" b="1" dirty="0" smtClean="0">
                <a:solidFill>
                  <a:srgbClr val="C00000"/>
                </a:solidFill>
              </a:rPr>
              <a:t>הכעס</a:t>
            </a:r>
            <a:endParaRPr lang="he-IL" sz="3200" b="1" dirty="0">
              <a:solidFill>
                <a:srgbClr val="C00000"/>
              </a:solidFill>
            </a:endParaRPr>
          </a:p>
          <a:p>
            <a:pPr lvl="0" algn="ctr"/>
            <a:endParaRPr lang="he-IL" dirty="0" smtClean="0"/>
          </a:p>
          <a:p>
            <a:pPr lvl="0" algn="ctr"/>
            <a:endParaRPr lang="he-IL" sz="1600" dirty="0" smtClean="0"/>
          </a:p>
          <a:p>
            <a:pPr lvl="0" algn="ctr"/>
            <a:r>
              <a:rPr lang="he-IL" sz="1600" dirty="0" smtClean="0"/>
              <a:t>תלמוד, בבא מציעא, דף ק"ז</a:t>
            </a:r>
          </a:p>
          <a:p>
            <a:pPr lvl="0" algn="ctr"/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30126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9264" y="158679"/>
            <a:ext cx="66247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smtClean="0">
                <a:latin typeface="Guttman Mantova-Decor" pitchFamily="2" charset="-79"/>
                <a:cs typeface="Guttman Mantova-Decor" pitchFamily="2" charset="-79"/>
              </a:rPr>
              <a:t>ניבים ופתגמים: </a:t>
            </a:r>
            <a:r>
              <a:rPr lang="he-IL" sz="2800" dirty="0" smtClean="0">
                <a:latin typeface="Guttman Mantova-Decor" pitchFamily="2" charset="-79"/>
                <a:cs typeface="Guttman Mantova-Decor" pitchFamily="2" charset="-79"/>
              </a:rPr>
              <a:t>תנ"ך וחז"ל על דברי מאכל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6153" y="1504780"/>
            <a:ext cx="3606866" cy="3631763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28600" indent="-228600">
              <a:buAutoNum type="arabicPeriod"/>
            </a:pPr>
            <a:r>
              <a:rPr lang="he-IL" sz="1000" b="1" dirty="0" smtClean="0"/>
              <a:t>בחירה: </a:t>
            </a:r>
            <a:r>
              <a:rPr lang="he-IL" sz="1000" dirty="0" smtClean="0"/>
              <a:t>העתיקו לכאן בכתב יד את אחד הפתגמים מתוך המבחר.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r>
              <a:rPr lang="he-IL" sz="1000" dirty="0" smtClean="0"/>
              <a:t> </a:t>
            </a:r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pPr marL="228600" indent="-228600">
              <a:buAutoNum type="arabicPeriod"/>
            </a:pPr>
            <a:endParaRPr lang="he-IL" sz="1000" dirty="0"/>
          </a:p>
          <a:p>
            <a:pPr marL="228600" indent="-228600">
              <a:buAutoNum type="arabicPeriod"/>
            </a:pPr>
            <a:endParaRPr lang="he-IL" sz="1000" dirty="0" smtClean="0"/>
          </a:p>
          <a:p>
            <a:endParaRPr lang="he-IL" sz="1000" dirty="0"/>
          </a:p>
          <a:p>
            <a:r>
              <a:rPr lang="he-IL" sz="1000" dirty="0" smtClean="0"/>
              <a:t>הקפידו על כתב יד ברור ונאה! רצוי להשתמש בצבע.</a:t>
            </a:r>
            <a:endParaRPr lang="he-IL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0232" y="1124745"/>
            <a:ext cx="2483768" cy="841768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אגוזים לפיצוח</a:t>
            </a:r>
            <a:r>
              <a:rPr lang="he-IL" dirty="0" smtClean="0"/>
              <a:t>:</a:t>
            </a:r>
            <a:endParaRPr lang="he-IL" dirty="0"/>
          </a:p>
          <a:p>
            <a:endParaRPr lang="he-IL" sz="1000" dirty="0" smtClean="0"/>
          </a:p>
          <a:p>
            <a:r>
              <a:rPr lang="he-IL" sz="1600" dirty="0" smtClean="0"/>
              <a:t>איך אתה מכיר את עצמך – נוהג לאכול הרבה או מעט?</a:t>
            </a:r>
          </a:p>
          <a:p>
            <a:endParaRPr lang="he-IL" sz="1600" dirty="0" smtClean="0"/>
          </a:p>
          <a:p>
            <a:r>
              <a:rPr lang="he-IL" sz="1600" dirty="0" smtClean="0"/>
              <a:t>האם פעם הרגשת לא טוב לאחר שאכלת יותר מדי? </a:t>
            </a:r>
            <a:endParaRPr lang="he-IL" sz="1600" dirty="0"/>
          </a:p>
          <a:p>
            <a:endParaRPr lang="he-IL" sz="1600" dirty="0" smtClean="0"/>
          </a:p>
          <a:p>
            <a:r>
              <a:rPr lang="he-IL" sz="1600" dirty="0" smtClean="0"/>
              <a:t>מהן הסיבות, לדעתך, שבגללן אנו אוכלים לפעמים יותר ממה שהגוף צריך. ציין אם זה קורה לך לעתים קרובות או לעתים רחוקות:</a:t>
            </a:r>
          </a:p>
          <a:p>
            <a:endParaRPr lang="he-IL" sz="1600" dirty="0"/>
          </a:p>
          <a:p>
            <a:pPr marL="285750" indent="-285750">
              <a:buFont typeface="Courier New" pitchFamily="49" charset="0"/>
              <a:buChar char="o"/>
            </a:pPr>
            <a:r>
              <a:rPr lang="he-IL" sz="1400" dirty="0" smtClean="0"/>
              <a:t>תחושת רעב אחרי שעות ארוכות ללא אכילה;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e-IL" sz="1400" dirty="0" smtClean="0"/>
              <a:t>אוכל מאוד מגרה (ממתק למשל, או פיצה);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e-IL" sz="1400" dirty="0" smtClean="0"/>
              <a:t>ידיעה שלאחר מכן לא תהיה לי הזמנות לאכול;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e-IL" sz="1400" dirty="0" smtClean="0"/>
              <a:t>לוחצים עלי לאכול גם אם אין לי תיאבון;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he-IL" sz="1400" dirty="0" smtClean="0"/>
              <a:t>כולם אוכלים, אז גם אני, אפילו שאני לא כל כך רעב.</a:t>
            </a:r>
          </a:p>
          <a:p>
            <a:endParaRPr lang="he-IL" sz="1600" dirty="0" smtClean="0"/>
          </a:p>
          <a:p>
            <a:pPr marL="228600" indent="-228600">
              <a:buFont typeface="+mj-lt"/>
              <a:buAutoNum type="arabicPeriod"/>
            </a:pPr>
            <a:endParaRPr lang="he-IL" sz="1600" dirty="0" smtClean="0"/>
          </a:p>
          <a:p>
            <a:pPr marL="228600" indent="-228600">
              <a:buFont typeface="+mj-lt"/>
              <a:buAutoNum type="arabicPeriod"/>
            </a:pPr>
            <a:endParaRPr lang="he-IL" sz="1600" dirty="0" smtClean="0"/>
          </a:p>
          <a:p>
            <a:pPr marL="228600" indent="-228600">
              <a:buFont typeface="+mj-lt"/>
              <a:buAutoNum type="arabicPeriod"/>
            </a:pPr>
            <a:endParaRPr lang="he-IL" sz="1600" dirty="0"/>
          </a:p>
          <a:p>
            <a:pPr marL="228600" indent="-228600">
              <a:buFont typeface="+mj-lt"/>
              <a:buAutoNum type="arabicPeriod"/>
            </a:pPr>
            <a:endParaRPr lang="he-IL" sz="1600" dirty="0" smtClean="0"/>
          </a:p>
          <a:p>
            <a:pPr marL="228600" indent="-228600">
              <a:buFont typeface="+mj-lt"/>
              <a:buAutoNum type="arabicPeriod"/>
            </a:pPr>
            <a:endParaRPr lang="he-IL" sz="1100" dirty="0" smtClean="0"/>
          </a:p>
          <a:p>
            <a:endParaRPr lang="he-IL" sz="1100" dirty="0" smtClean="0"/>
          </a:p>
          <a:p>
            <a:endParaRPr lang="he-IL" sz="11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  <a:p>
            <a:endParaRPr lang="he-IL" sz="1000" dirty="0"/>
          </a:p>
          <a:p>
            <a:endParaRPr lang="he-IL" sz="1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0" y="1124745"/>
            <a:ext cx="2651211" cy="332398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ot"/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מתכון אישי</a:t>
            </a:r>
            <a:r>
              <a:rPr lang="he-IL" dirty="0" smtClean="0"/>
              <a:t>: </a:t>
            </a:r>
            <a:r>
              <a:rPr lang="he-IL" sz="1200" dirty="0" smtClean="0"/>
              <a:t>כתבו מתכון המכיל הרבה מאוד מרכיבים או מתכון המכיל מעט מאוד מרכיבים. איזה מביניהם אהוב עליכם יותר </a:t>
            </a:r>
            <a:r>
              <a:rPr lang="he-IL" sz="1200" dirty="0"/>
              <a:t>?</a:t>
            </a:r>
            <a:endParaRPr lang="he-IL" sz="1000" b="1" u="sng" dirty="0" smtClean="0">
              <a:solidFill>
                <a:srgbClr val="00B050"/>
              </a:solidFill>
            </a:endParaRPr>
          </a:p>
          <a:p>
            <a:endParaRPr lang="he-IL" sz="1200" b="1" u="sng" dirty="0" smtClean="0"/>
          </a:p>
          <a:p>
            <a:r>
              <a:rPr lang="he-IL" sz="1200" b="1" u="sng" dirty="0" smtClean="0"/>
              <a:t>שם </a:t>
            </a:r>
            <a:r>
              <a:rPr lang="he-IL" sz="1200" b="1" u="sng" dirty="0"/>
              <a:t>המאכל</a:t>
            </a:r>
            <a:r>
              <a:rPr lang="he-IL" sz="1200" b="1" dirty="0"/>
              <a:t>:</a:t>
            </a:r>
            <a:endParaRPr lang="he-IL" sz="1200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החומרים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הכלים הנדרשים</a:t>
            </a:r>
            <a:r>
              <a:rPr lang="he-IL" sz="1200" b="1" dirty="0" smtClean="0"/>
              <a:t>:</a:t>
            </a:r>
          </a:p>
          <a:p>
            <a:endParaRPr lang="he-IL" sz="1200" b="1" dirty="0"/>
          </a:p>
          <a:p>
            <a:endParaRPr lang="he-IL" sz="1200" b="1" u="sng" dirty="0" smtClean="0"/>
          </a:p>
          <a:p>
            <a:r>
              <a:rPr lang="he-IL" sz="1200" b="1" u="sng" dirty="0" smtClean="0"/>
              <a:t>שלבי העבודה</a:t>
            </a:r>
            <a:r>
              <a:rPr lang="he-IL" sz="1200" b="1" dirty="0" smtClean="0"/>
              <a:t>:</a:t>
            </a:r>
            <a:endParaRPr lang="he-IL" sz="1200" dirty="0" smtClean="0"/>
          </a:p>
          <a:p>
            <a:endParaRPr lang="he-IL" sz="1200" dirty="0" smtClean="0"/>
          </a:p>
          <a:p>
            <a:endParaRPr lang="he-IL" sz="1200" dirty="0"/>
          </a:p>
          <a:p>
            <a:r>
              <a:rPr lang="he-IL" sz="1200" b="1" u="sng" dirty="0" smtClean="0"/>
              <a:t>למי תודה, למי ברכה?</a:t>
            </a:r>
            <a:endParaRPr lang="he-IL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771801" y="5205393"/>
            <a:ext cx="3888432" cy="1754326"/>
          </a:xfrm>
          <a:prstGeom prst="rect">
            <a:avLst/>
          </a:prstGeom>
          <a:noFill/>
          <a:ln w="6350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 smtClean="0"/>
              <a:t>דימוי חזותי</a:t>
            </a:r>
            <a:r>
              <a:rPr lang="he-IL" dirty="0" smtClean="0"/>
              <a:t>: </a:t>
            </a:r>
          </a:p>
          <a:p>
            <a:endParaRPr lang="he-IL" sz="1000" dirty="0"/>
          </a:p>
          <a:p>
            <a:r>
              <a:rPr lang="he-IL" sz="1600" dirty="0" smtClean="0"/>
              <a:t>דימוי של ארוחת בוקר או של רגש שקשור לבוקר – תצלום או ציור</a:t>
            </a:r>
            <a:endParaRPr lang="he-IL" sz="1000" dirty="0" smtClean="0"/>
          </a:p>
          <a:p>
            <a:endParaRPr lang="he-IL" sz="1000" dirty="0" smtClean="0"/>
          </a:p>
          <a:p>
            <a:endParaRPr lang="he-IL" sz="1000" dirty="0" smtClean="0"/>
          </a:p>
          <a:p>
            <a:endParaRPr lang="he-IL" sz="1000" dirty="0"/>
          </a:p>
          <a:p>
            <a:r>
              <a:rPr lang="he-IL" sz="1600" dirty="0" smtClean="0"/>
              <a:t>מתוך האינטרנט, אולי </a:t>
            </a:r>
            <a:r>
              <a:rPr lang="he-IL" dirty="0" smtClean="0"/>
              <a:t>בעיתון</a:t>
            </a:r>
            <a:r>
              <a:rPr lang="he-IL" sz="1600" dirty="0" smtClean="0"/>
              <a:t> אולי מן </a:t>
            </a:r>
            <a:r>
              <a:rPr lang="he-IL" sz="1600" dirty="0" err="1" smtClean="0"/>
              <a:t>הדימיון</a:t>
            </a:r>
            <a:r>
              <a:rPr lang="he-IL" sz="1600" dirty="0" smtClean="0"/>
              <a:t>.</a:t>
            </a:r>
            <a:endParaRPr lang="he-IL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4367102"/>
            <a:ext cx="2771800" cy="270843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sz="1600" b="1" u="sng" dirty="0" smtClean="0"/>
              <a:t>דעת גדולים</a:t>
            </a:r>
            <a:r>
              <a:rPr lang="he-IL" sz="1600" dirty="0" smtClean="0"/>
              <a:t>: </a:t>
            </a:r>
            <a:r>
              <a:rPr lang="he-IL" sz="1400" dirty="0" smtClean="0"/>
              <a:t>ראיינו אחד מבני המשפחה הבוגרים – על פסוק זה: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האם </a:t>
            </a:r>
            <a:r>
              <a:rPr lang="he-IL" sz="1400" dirty="0"/>
              <a:t>אתם אוכלים לדעתכם הרבה או מעט בכל ארוחה?</a:t>
            </a:r>
            <a:endParaRPr lang="he-IL" sz="1000" dirty="0"/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מתי הרגשתם שהמשפט הזה מתאים למשהו שקרה לכם בחיים, שלא קשור באוכל דווקא?</a:t>
            </a:r>
            <a:endParaRPr lang="he-IL" sz="1000" dirty="0"/>
          </a:p>
          <a:p>
            <a:pPr marL="285750" indent="-285750">
              <a:buFont typeface="Wingdings" pitchFamily="2" charset="2"/>
              <a:buChar char="ü"/>
            </a:pPr>
            <a:endParaRPr lang="he-IL" sz="1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he-IL" sz="1400" dirty="0" smtClean="0"/>
              <a:t>האם מתאים שתגידו לי משפט כזה לפעמים? מתי? למה?</a:t>
            </a:r>
          </a:p>
          <a:p>
            <a:pPr marL="285750" indent="-285750">
              <a:buFont typeface="Wingdings" pitchFamily="2" charset="2"/>
              <a:buChar char="ü"/>
            </a:pPr>
            <a:endParaRPr lang="he-IL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245525"/>
            <a:ext cx="17281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תכנית </a:t>
            </a:r>
            <a:r>
              <a:rPr lang="he-IL" sz="1200" b="1" dirty="0" smtClean="0"/>
              <a:t>ניחוחות קדומים</a:t>
            </a:r>
            <a:r>
              <a:rPr lang="he-IL" sz="1200" dirty="0" smtClean="0"/>
              <a:t>, בי"ס גיבורי ישראל, ת"א.</a:t>
            </a:r>
          </a:p>
          <a:p>
            <a:r>
              <a:rPr lang="he-IL" sz="1200" dirty="0" err="1" smtClean="0"/>
              <a:t>ה.ל.א</a:t>
            </a:r>
            <a:r>
              <a:rPr lang="he-IL" sz="1200" dirty="0" smtClean="0"/>
              <a:t>. 2012בזיקה לנושא השנתי – </a:t>
            </a:r>
            <a:r>
              <a:rPr lang="he-IL" sz="1200" b="1" dirty="0" smtClean="0"/>
              <a:t>דף 6</a:t>
            </a:r>
            <a:endParaRPr lang="he-IL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71799" y="796894"/>
            <a:ext cx="387811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rgbClr val="C00000"/>
                </a:solidFill>
              </a:rPr>
              <a:t>יש תחומים שבהם לא כדאי להגזים. </a:t>
            </a:r>
          </a:p>
          <a:p>
            <a:r>
              <a:rPr lang="he-IL" sz="2000" b="1" dirty="0" smtClean="0">
                <a:solidFill>
                  <a:srgbClr val="C00000"/>
                </a:solidFill>
              </a:rPr>
              <a:t>כדאי להסתפק במועט</a:t>
            </a:r>
            <a:r>
              <a:rPr lang="he-IL" sz="2000" dirty="0" smtClean="0">
                <a:solidFill>
                  <a:srgbClr val="C00000"/>
                </a:solidFill>
              </a:rPr>
              <a:t>!</a:t>
            </a:r>
            <a:endParaRPr lang="he-IL" sz="2000" dirty="0">
              <a:solidFill>
                <a:srgbClr val="C0000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151035" y="1985236"/>
            <a:ext cx="3237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 smtClean="0">
                <a:solidFill>
                  <a:srgbClr val="C00000"/>
                </a:solidFill>
              </a:rPr>
              <a:t>תפסת </a:t>
            </a:r>
            <a:r>
              <a:rPr lang="he-IL" sz="3200" b="1" dirty="0">
                <a:solidFill>
                  <a:srgbClr val="C00000"/>
                </a:solidFill>
              </a:rPr>
              <a:t>מרובה </a:t>
            </a:r>
            <a:r>
              <a:rPr lang="he-IL" sz="3200" b="1" dirty="0" smtClean="0">
                <a:solidFill>
                  <a:srgbClr val="C00000"/>
                </a:solidFill>
              </a:rPr>
              <a:t>- לא תפסת.</a:t>
            </a:r>
          </a:p>
          <a:p>
            <a:pPr lvl="0" algn="ctr"/>
            <a:r>
              <a:rPr lang="he-IL" sz="3200" b="1" dirty="0" smtClean="0">
                <a:solidFill>
                  <a:srgbClr val="C00000"/>
                </a:solidFill>
              </a:rPr>
              <a:t>תפסת</a:t>
            </a:r>
            <a:r>
              <a:rPr lang="he-IL" sz="3200" dirty="0" smtClean="0">
                <a:solidFill>
                  <a:srgbClr val="C00000"/>
                </a:solidFill>
              </a:rPr>
              <a:t> </a:t>
            </a:r>
            <a:r>
              <a:rPr lang="he-IL" sz="3200" b="1" dirty="0">
                <a:solidFill>
                  <a:srgbClr val="C00000"/>
                </a:solidFill>
              </a:rPr>
              <a:t>מועט</a:t>
            </a:r>
            <a:r>
              <a:rPr lang="he-IL" sz="3200" dirty="0">
                <a:solidFill>
                  <a:srgbClr val="C00000"/>
                </a:solidFill>
              </a:rPr>
              <a:t> </a:t>
            </a:r>
            <a:r>
              <a:rPr lang="he-IL" sz="3200" b="1" dirty="0" smtClean="0">
                <a:solidFill>
                  <a:srgbClr val="C00000"/>
                </a:solidFill>
              </a:rPr>
              <a:t>תפסת</a:t>
            </a:r>
            <a:endParaRPr lang="he-IL" sz="1600" dirty="0" smtClean="0"/>
          </a:p>
          <a:p>
            <a:pPr lvl="0" algn="ctr"/>
            <a:endParaRPr lang="he-IL" sz="1600" dirty="0" smtClean="0"/>
          </a:p>
          <a:p>
            <a:pPr lvl="0" algn="ctr"/>
            <a:r>
              <a:rPr lang="he-IL" sz="1600" dirty="0" smtClean="0"/>
              <a:t>במספר מקומות בתלמוד, </a:t>
            </a:r>
          </a:p>
          <a:p>
            <a:pPr lvl="0" algn="ctr"/>
            <a:r>
              <a:rPr lang="he-IL" sz="1600" dirty="0" smtClean="0"/>
              <a:t>וגם בפרקי אבות</a:t>
            </a:r>
          </a:p>
          <a:p>
            <a:pPr lvl="0" algn="ctr"/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92254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2216</Words>
  <Application>Microsoft Office PowerPoint</Application>
  <PresentationFormat>‫הצגה על המסך (4:3)</PresentationFormat>
  <Paragraphs>599</Paragraphs>
  <Slides>8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147</cp:revision>
  <cp:lastPrinted>2012-01-23T10:13:01Z</cp:lastPrinted>
  <dcterms:created xsi:type="dcterms:W3CDTF">2012-01-11T09:15:34Z</dcterms:created>
  <dcterms:modified xsi:type="dcterms:W3CDTF">2013-10-11T08:16:43Z</dcterms:modified>
</cp:coreProperties>
</file>